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70" r:id="rId3"/>
    <p:sldId id="313" r:id="rId4"/>
    <p:sldId id="337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79" r:id="rId20"/>
    <p:sldId id="338" r:id="rId21"/>
    <p:sldId id="336" r:id="rId22"/>
    <p:sldId id="339" r:id="rId23"/>
    <p:sldId id="340" r:id="rId24"/>
    <p:sldId id="341" r:id="rId25"/>
    <p:sldId id="312" r:id="rId26"/>
    <p:sldId id="342" r:id="rId27"/>
    <p:sldId id="343" r:id="rId28"/>
    <p:sldId id="317" r:id="rId29"/>
    <p:sldId id="344" r:id="rId30"/>
    <p:sldId id="345" r:id="rId31"/>
    <p:sldId id="346" r:id="rId32"/>
    <p:sldId id="348" r:id="rId33"/>
    <p:sldId id="314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73" r:id="rId50"/>
    <p:sldId id="374" r:id="rId51"/>
    <p:sldId id="375" r:id="rId52"/>
    <p:sldId id="376" r:id="rId53"/>
    <p:sldId id="377" r:id="rId54"/>
    <p:sldId id="378" r:id="rId55"/>
    <p:sldId id="365" r:id="rId56"/>
    <p:sldId id="366" r:id="rId57"/>
    <p:sldId id="320" r:id="rId58"/>
    <p:sldId id="367" r:id="rId59"/>
    <p:sldId id="368" r:id="rId60"/>
    <p:sldId id="369" r:id="rId61"/>
    <p:sldId id="370" r:id="rId62"/>
    <p:sldId id="371" r:id="rId63"/>
    <p:sldId id="372" r:id="rId64"/>
    <p:sldId id="310" r:id="rId65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019"/>
    <a:srgbClr val="46413C"/>
    <a:srgbClr val="5A0F32"/>
    <a:srgbClr val="FF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707"/>
  </p:normalViewPr>
  <p:slideViewPr>
    <p:cSldViewPr snapToGrid="0">
      <p:cViewPr varScale="1">
        <p:scale>
          <a:sx n="109" d="100"/>
          <a:sy n="109" d="100"/>
        </p:scale>
        <p:origin x="18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3491D-5C4D-5749-AF8A-9C76A6924882}" type="doc">
      <dgm:prSet loTypeId="urn:microsoft.com/office/officeart/2005/8/layout/StepDownProcess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3B93FF-F334-7646-861C-97FD715F14E4}">
      <dgm:prSet phldrT="[Text]"/>
      <dgm:spPr>
        <a:solidFill>
          <a:srgbClr val="FF0000"/>
        </a:solidFill>
      </dgm:spPr>
      <dgm:t>
        <a:bodyPr/>
        <a:lstStyle/>
        <a:p>
          <a:r>
            <a:rPr lang="de-DE"/>
            <a:t>BootState</a:t>
          </a:r>
        </a:p>
      </dgm:t>
    </dgm:pt>
    <dgm:pt modelId="{82E7978A-F439-0B47-B012-CC0F70AFC614}" type="parTrans" cxnId="{C63E50E4-B526-8942-B935-FAC9927D6536}">
      <dgm:prSet/>
      <dgm:spPr/>
      <dgm:t>
        <a:bodyPr/>
        <a:lstStyle/>
        <a:p>
          <a:endParaRPr lang="de-DE"/>
        </a:p>
      </dgm:t>
    </dgm:pt>
    <dgm:pt modelId="{9C6A86CE-0329-554B-91D0-339551B7D677}" type="sibTrans" cxnId="{C63E50E4-B526-8942-B935-FAC9927D6536}">
      <dgm:prSet/>
      <dgm:spPr/>
      <dgm:t>
        <a:bodyPr/>
        <a:lstStyle/>
        <a:p>
          <a:endParaRPr lang="de-DE"/>
        </a:p>
      </dgm:t>
    </dgm:pt>
    <dgm:pt modelId="{2FD93D49-DF0F-B049-B21A-DDF451CB37FC}">
      <dgm:prSet/>
      <dgm:spPr>
        <a:solidFill>
          <a:srgbClr val="46413C"/>
        </a:solidFill>
      </dgm:spPr>
      <dgm:t>
        <a:bodyPr/>
        <a:lstStyle/>
        <a:p>
          <a:r>
            <a:rPr lang="de-DE" dirty="0" err="1"/>
            <a:t>LoadingState</a:t>
          </a:r>
          <a:endParaRPr lang="de-DE" dirty="0"/>
        </a:p>
      </dgm:t>
    </dgm:pt>
    <dgm:pt modelId="{F9FB497E-0367-EC47-AD49-0C00362BC1A9}" type="parTrans" cxnId="{35D1FBDD-B598-844B-B8A2-388001FF3772}">
      <dgm:prSet/>
      <dgm:spPr/>
      <dgm:t>
        <a:bodyPr/>
        <a:lstStyle/>
        <a:p>
          <a:endParaRPr lang="de-DE"/>
        </a:p>
      </dgm:t>
    </dgm:pt>
    <dgm:pt modelId="{03F25AF5-DFAE-8740-A8EC-3674B3E43E89}" type="sibTrans" cxnId="{35D1FBDD-B598-844B-B8A2-388001FF3772}">
      <dgm:prSet/>
      <dgm:spPr/>
      <dgm:t>
        <a:bodyPr/>
        <a:lstStyle/>
        <a:p>
          <a:endParaRPr lang="de-DE"/>
        </a:p>
      </dgm:t>
    </dgm:pt>
    <dgm:pt modelId="{6544620C-4352-2442-B5CA-3B696FAF6D82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de-DE"/>
            <a:t>TiledState</a:t>
          </a:r>
        </a:p>
      </dgm:t>
    </dgm:pt>
    <dgm:pt modelId="{3EB26EA0-0A8D-7B4B-8F74-1D864D3E2803}" type="parTrans" cxnId="{9EFA4722-1208-3045-B4E5-AC7BB351371E}">
      <dgm:prSet/>
      <dgm:spPr/>
      <dgm:t>
        <a:bodyPr/>
        <a:lstStyle/>
        <a:p>
          <a:endParaRPr lang="de-DE"/>
        </a:p>
      </dgm:t>
    </dgm:pt>
    <dgm:pt modelId="{10A83FCD-2547-5243-BF4D-BFDCE40C7105}" type="sibTrans" cxnId="{9EFA4722-1208-3045-B4E5-AC7BB351371E}">
      <dgm:prSet/>
      <dgm:spPr/>
      <dgm:t>
        <a:bodyPr/>
        <a:lstStyle/>
        <a:p>
          <a:endParaRPr lang="de-DE"/>
        </a:p>
      </dgm:t>
    </dgm:pt>
    <dgm:pt modelId="{B4F434AC-A857-A04D-8F59-E594045580C9}" type="pres">
      <dgm:prSet presAssocID="{2723491D-5C4D-5749-AF8A-9C76A692488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484192D0-C449-6A41-B310-583EB9210BE2}" type="pres">
      <dgm:prSet presAssocID="{0E3B93FF-F334-7646-861C-97FD715F14E4}" presName="composite" presStyleCnt="0"/>
      <dgm:spPr/>
    </dgm:pt>
    <dgm:pt modelId="{CAC4DBB5-3CF4-EA42-9968-5533C31668F4}" type="pres">
      <dgm:prSet presAssocID="{0E3B93FF-F334-7646-861C-97FD715F14E4}" presName="bentUpArrow1" presStyleLbl="alignImgPlace1" presStyleIdx="0" presStyleCnt="2"/>
      <dgm:spPr>
        <a:solidFill>
          <a:srgbClr val="C00000"/>
        </a:solidFill>
      </dgm:spPr>
    </dgm:pt>
    <dgm:pt modelId="{91A8ABE2-51B7-0F4B-B880-703C3399EF7D}" type="pres">
      <dgm:prSet presAssocID="{0E3B93FF-F334-7646-861C-97FD715F14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100B39-0347-2547-ACDF-3A6403BE2294}" type="pres">
      <dgm:prSet presAssocID="{0E3B93FF-F334-7646-861C-97FD715F14E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BB82721-71F7-994B-B33B-3B0D5B18A379}" type="pres">
      <dgm:prSet presAssocID="{9C6A86CE-0329-554B-91D0-339551B7D677}" presName="sibTrans" presStyleCnt="0"/>
      <dgm:spPr/>
    </dgm:pt>
    <dgm:pt modelId="{0489FEF6-9F16-B44C-87F5-AB6CEF085809}" type="pres">
      <dgm:prSet presAssocID="{2FD93D49-DF0F-B049-B21A-DDF451CB37FC}" presName="composite" presStyleCnt="0"/>
      <dgm:spPr/>
    </dgm:pt>
    <dgm:pt modelId="{C6221432-2669-7646-9413-C0AE90072C11}" type="pres">
      <dgm:prSet presAssocID="{2FD93D49-DF0F-B049-B21A-DDF451CB37FC}" presName="bentUpArrow1" presStyleLbl="alignImgPlace1" presStyleIdx="1" presStyleCnt="2"/>
      <dgm:spPr>
        <a:solidFill>
          <a:srgbClr val="46413C"/>
        </a:solidFill>
      </dgm:spPr>
    </dgm:pt>
    <dgm:pt modelId="{A87F8E2E-0201-8544-A83C-4D6869600BDC}" type="pres">
      <dgm:prSet presAssocID="{2FD93D49-DF0F-B049-B21A-DDF451CB37F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D0498B-AA77-C640-8875-13411AAEB8A8}" type="pres">
      <dgm:prSet presAssocID="{2FD93D49-DF0F-B049-B21A-DDF451CB37F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EB12E6D-D5A2-AF4A-AFF9-5FD449FDF5F0}" type="pres">
      <dgm:prSet presAssocID="{03F25AF5-DFAE-8740-A8EC-3674B3E43E89}" presName="sibTrans" presStyleCnt="0"/>
      <dgm:spPr/>
    </dgm:pt>
    <dgm:pt modelId="{07640AE4-8F1A-4F4F-B480-621CEFC8898E}" type="pres">
      <dgm:prSet presAssocID="{6544620C-4352-2442-B5CA-3B696FAF6D82}" presName="composite" presStyleCnt="0"/>
      <dgm:spPr/>
    </dgm:pt>
    <dgm:pt modelId="{EACF5A5F-9ADF-F44E-9D0B-36C657CA748C}" type="pres">
      <dgm:prSet presAssocID="{6544620C-4352-2442-B5CA-3B696FAF6D8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3E50E4-B526-8942-B935-FAC9927D6536}" srcId="{2723491D-5C4D-5749-AF8A-9C76A6924882}" destId="{0E3B93FF-F334-7646-861C-97FD715F14E4}" srcOrd="0" destOrd="0" parTransId="{82E7978A-F439-0B47-B012-CC0F70AFC614}" sibTransId="{9C6A86CE-0329-554B-91D0-339551B7D677}"/>
    <dgm:cxn modelId="{35D1FBDD-B598-844B-B8A2-388001FF3772}" srcId="{2723491D-5C4D-5749-AF8A-9C76A6924882}" destId="{2FD93D49-DF0F-B049-B21A-DDF451CB37FC}" srcOrd="1" destOrd="0" parTransId="{F9FB497E-0367-EC47-AD49-0C00362BC1A9}" sibTransId="{03F25AF5-DFAE-8740-A8EC-3674B3E43E89}"/>
    <dgm:cxn modelId="{86585CC7-8847-4E9A-9897-8A2ED16E5ED6}" type="presOf" srcId="{6544620C-4352-2442-B5CA-3B696FAF6D82}" destId="{EACF5A5F-9ADF-F44E-9D0B-36C657CA748C}" srcOrd="0" destOrd="0" presId="urn:microsoft.com/office/officeart/2005/8/layout/StepDownProcess"/>
    <dgm:cxn modelId="{EA196E27-0B34-43F9-BC96-E0E8F42DC4E3}" type="presOf" srcId="{0E3B93FF-F334-7646-861C-97FD715F14E4}" destId="{91A8ABE2-51B7-0F4B-B880-703C3399EF7D}" srcOrd="0" destOrd="0" presId="urn:microsoft.com/office/officeart/2005/8/layout/StepDownProcess"/>
    <dgm:cxn modelId="{9EFA4722-1208-3045-B4E5-AC7BB351371E}" srcId="{2723491D-5C4D-5749-AF8A-9C76A6924882}" destId="{6544620C-4352-2442-B5CA-3B696FAF6D82}" srcOrd="2" destOrd="0" parTransId="{3EB26EA0-0A8D-7B4B-8F74-1D864D3E2803}" sibTransId="{10A83FCD-2547-5243-BF4D-BFDCE40C7105}"/>
    <dgm:cxn modelId="{20CA01D6-98CB-F74E-BDA2-88DB076F825C}" type="presOf" srcId="{2723491D-5C4D-5749-AF8A-9C76A6924882}" destId="{B4F434AC-A857-A04D-8F59-E594045580C9}" srcOrd="0" destOrd="0" presId="urn:microsoft.com/office/officeart/2005/8/layout/StepDownProcess"/>
    <dgm:cxn modelId="{0F5BF0D0-0E6B-440C-931F-47545B075291}" type="presOf" srcId="{2FD93D49-DF0F-B049-B21A-DDF451CB37FC}" destId="{A87F8E2E-0201-8544-A83C-4D6869600BDC}" srcOrd="0" destOrd="0" presId="urn:microsoft.com/office/officeart/2005/8/layout/StepDownProcess"/>
    <dgm:cxn modelId="{325D9A67-7EAB-479C-9B45-23D04B6B940E}" type="presParOf" srcId="{B4F434AC-A857-A04D-8F59-E594045580C9}" destId="{484192D0-C449-6A41-B310-583EB9210BE2}" srcOrd="0" destOrd="0" presId="urn:microsoft.com/office/officeart/2005/8/layout/StepDownProcess"/>
    <dgm:cxn modelId="{6C638D02-5B03-4A4D-B9D2-C45BFBDE7CFB}" type="presParOf" srcId="{484192D0-C449-6A41-B310-583EB9210BE2}" destId="{CAC4DBB5-3CF4-EA42-9968-5533C31668F4}" srcOrd="0" destOrd="0" presId="urn:microsoft.com/office/officeart/2005/8/layout/StepDownProcess"/>
    <dgm:cxn modelId="{36F5CEAB-9268-4DB6-A761-EDEE843C2324}" type="presParOf" srcId="{484192D0-C449-6A41-B310-583EB9210BE2}" destId="{91A8ABE2-51B7-0F4B-B880-703C3399EF7D}" srcOrd="1" destOrd="0" presId="urn:microsoft.com/office/officeart/2005/8/layout/StepDownProcess"/>
    <dgm:cxn modelId="{521FF731-E3EF-45A0-9DDE-618768016458}" type="presParOf" srcId="{484192D0-C449-6A41-B310-583EB9210BE2}" destId="{85100B39-0347-2547-ACDF-3A6403BE2294}" srcOrd="2" destOrd="0" presId="urn:microsoft.com/office/officeart/2005/8/layout/StepDownProcess"/>
    <dgm:cxn modelId="{270B63D7-A854-45D0-9CE2-194F92F36C74}" type="presParOf" srcId="{B4F434AC-A857-A04D-8F59-E594045580C9}" destId="{FBB82721-71F7-994B-B33B-3B0D5B18A379}" srcOrd="1" destOrd="0" presId="urn:microsoft.com/office/officeart/2005/8/layout/StepDownProcess"/>
    <dgm:cxn modelId="{C15075AD-205B-4F9E-876C-D93880E08874}" type="presParOf" srcId="{B4F434AC-A857-A04D-8F59-E594045580C9}" destId="{0489FEF6-9F16-B44C-87F5-AB6CEF085809}" srcOrd="2" destOrd="0" presId="urn:microsoft.com/office/officeart/2005/8/layout/StepDownProcess"/>
    <dgm:cxn modelId="{C3347AD8-409C-486B-AC26-247E440C4266}" type="presParOf" srcId="{0489FEF6-9F16-B44C-87F5-AB6CEF085809}" destId="{C6221432-2669-7646-9413-C0AE90072C11}" srcOrd="0" destOrd="0" presId="urn:microsoft.com/office/officeart/2005/8/layout/StepDownProcess"/>
    <dgm:cxn modelId="{8D84BA01-60A6-49F5-B5C2-9442D489B045}" type="presParOf" srcId="{0489FEF6-9F16-B44C-87F5-AB6CEF085809}" destId="{A87F8E2E-0201-8544-A83C-4D6869600BDC}" srcOrd="1" destOrd="0" presId="urn:microsoft.com/office/officeart/2005/8/layout/StepDownProcess"/>
    <dgm:cxn modelId="{0BEBBF51-3F76-4812-8741-2AE83B28F559}" type="presParOf" srcId="{0489FEF6-9F16-B44C-87F5-AB6CEF085809}" destId="{D4D0498B-AA77-C640-8875-13411AAEB8A8}" srcOrd="2" destOrd="0" presId="urn:microsoft.com/office/officeart/2005/8/layout/StepDownProcess"/>
    <dgm:cxn modelId="{34F89BEF-475C-4FCD-938A-D11287F36A4B}" type="presParOf" srcId="{B4F434AC-A857-A04D-8F59-E594045580C9}" destId="{AEB12E6D-D5A2-AF4A-AFF9-5FD449FDF5F0}" srcOrd="3" destOrd="0" presId="urn:microsoft.com/office/officeart/2005/8/layout/StepDownProcess"/>
    <dgm:cxn modelId="{FEA11009-DA69-4529-827B-D2698E32614B}" type="presParOf" srcId="{B4F434AC-A857-A04D-8F59-E594045580C9}" destId="{07640AE4-8F1A-4F4F-B480-621CEFC8898E}" srcOrd="4" destOrd="0" presId="urn:microsoft.com/office/officeart/2005/8/layout/StepDownProcess"/>
    <dgm:cxn modelId="{47AC30CD-9D61-493E-B58C-9DC948F16FF4}" type="presParOf" srcId="{07640AE4-8F1A-4F4F-B480-621CEFC8898E}" destId="{EACF5A5F-9ADF-F44E-9D0B-36C657CA748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23491D-5C4D-5749-AF8A-9C76A6924882}" type="doc">
      <dgm:prSet loTypeId="urn:microsoft.com/office/officeart/2005/8/layout/StepDownProcess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3B93FF-F334-7646-861C-97FD715F14E4}">
      <dgm:prSet phldrT="[Text]"/>
      <dgm:spPr>
        <a:solidFill>
          <a:srgbClr val="46413C"/>
        </a:solidFill>
      </dgm:spPr>
      <dgm:t>
        <a:bodyPr/>
        <a:lstStyle/>
        <a:p>
          <a:r>
            <a:rPr lang="de-DE" dirty="0" err="1"/>
            <a:t>BootState</a:t>
          </a:r>
          <a:endParaRPr lang="de-DE" dirty="0"/>
        </a:p>
      </dgm:t>
    </dgm:pt>
    <dgm:pt modelId="{82E7978A-F439-0B47-B012-CC0F70AFC614}" type="parTrans" cxnId="{C63E50E4-B526-8942-B935-FAC9927D6536}">
      <dgm:prSet/>
      <dgm:spPr/>
      <dgm:t>
        <a:bodyPr/>
        <a:lstStyle/>
        <a:p>
          <a:endParaRPr lang="de-DE"/>
        </a:p>
      </dgm:t>
    </dgm:pt>
    <dgm:pt modelId="{9C6A86CE-0329-554B-91D0-339551B7D677}" type="sibTrans" cxnId="{C63E50E4-B526-8942-B935-FAC9927D6536}">
      <dgm:prSet/>
      <dgm:spPr/>
      <dgm:t>
        <a:bodyPr/>
        <a:lstStyle/>
        <a:p>
          <a:endParaRPr lang="de-DE"/>
        </a:p>
      </dgm:t>
    </dgm:pt>
    <dgm:pt modelId="{2FD93D49-DF0F-B049-B21A-DDF451CB37FC}">
      <dgm:prSet/>
      <dgm:spPr>
        <a:solidFill>
          <a:srgbClr val="FF0000"/>
        </a:solidFill>
      </dgm:spPr>
      <dgm:t>
        <a:bodyPr/>
        <a:lstStyle/>
        <a:p>
          <a:r>
            <a:rPr lang="de-DE" dirty="0" err="1"/>
            <a:t>LoadingState</a:t>
          </a:r>
          <a:endParaRPr lang="de-DE" dirty="0"/>
        </a:p>
      </dgm:t>
    </dgm:pt>
    <dgm:pt modelId="{F9FB497E-0367-EC47-AD49-0C00362BC1A9}" type="parTrans" cxnId="{35D1FBDD-B598-844B-B8A2-388001FF3772}">
      <dgm:prSet/>
      <dgm:spPr/>
      <dgm:t>
        <a:bodyPr/>
        <a:lstStyle/>
        <a:p>
          <a:endParaRPr lang="de-DE"/>
        </a:p>
      </dgm:t>
    </dgm:pt>
    <dgm:pt modelId="{03F25AF5-DFAE-8740-A8EC-3674B3E43E89}" type="sibTrans" cxnId="{35D1FBDD-B598-844B-B8A2-388001FF3772}">
      <dgm:prSet/>
      <dgm:spPr/>
      <dgm:t>
        <a:bodyPr/>
        <a:lstStyle/>
        <a:p>
          <a:endParaRPr lang="de-DE"/>
        </a:p>
      </dgm:t>
    </dgm:pt>
    <dgm:pt modelId="{6544620C-4352-2442-B5CA-3B696FAF6D82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de-DE"/>
            <a:t>TiledState</a:t>
          </a:r>
        </a:p>
      </dgm:t>
    </dgm:pt>
    <dgm:pt modelId="{3EB26EA0-0A8D-7B4B-8F74-1D864D3E2803}" type="parTrans" cxnId="{9EFA4722-1208-3045-B4E5-AC7BB351371E}">
      <dgm:prSet/>
      <dgm:spPr/>
      <dgm:t>
        <a:bodyPr/>
        <a:lstStyle/>
        <a:p>
          <a:endParaRPr lang="de-DE"/>
        </a:p>
      </dgm:t>
    </dgm:pt>
    <dgm:pt modelId="{10A83FCD-2547-5243-BF4D-BFDCE40C7105}" type="sibTrans" cxnId="{9EFA4722-1208-3045-B4E5-AC7BB351371E}">
      <dgm:prSet/>
      <dgm:spPr/>
      <dgm:t>
        <a:bodyPr/>
        <a:lstStyle/>
        <a:p>
          <a:endParaRPr lang="de-DE"/>
        </a:p>
      </dgm:t>
    </dgm:pt>
    <dgm:pt modelId="{B4F434AC-A857-A04D-8F59-E594045580C9}" type="pres">
      <dgm:prSet presAssocID="{2723491D-5C4D-5749-AF8A-9C76A692488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484192D0-C449-6A41-B310-583EB9210BE2}" type="pres">
      <dgm:prSet presAssocID="{0E3B93FF-F334-7646-861C-97FD715F14E4}" presName="composite" presStyleCnt="0"/>
      <dgm:spPr/>
    </dgm:pt>
    <dgm:pt modelId="{CAC4DBB5-3CF4-EA42-9968-5533C31668F4}" type="pres">
      <dgm:prSet presAssocID="{0E3B93FF-F334-7646-861C-97FD715F14E4}" presName="bentUpArrow1" presStyleLbl="alignImgPlace1" presStyleIdx="0" presStyleCnt="2"/>
      <dgm:spPr>
        <a:solidFill>
          <a:srgbClr val="46413C"/>
        </a:solidFill>
      </dgm:spPr>
    </dgm:pt>
    <dgm:pt modelId="{91A8ABE2-51B7-0F4B-B880-703C3399EF7D}" type="pres">
      <dgm:prSet presAssocID="{0E3B93FF-F334-7646-861C-97FD715F14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100B39-0347-2547-ACDF-3A6403BE2294}" type="pres">
      <dgm:prSet presAssocID="{0E3B93FF-F334-7646-861C-97FD715F14E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BB82721-71F7-994B-B33B-3B0D5B18A379}" type="pres">
      <dgm:prSet presAssocID="{9C6A86CE-0329-554B-91D0-339551B7D677}" presName="sibTrans" presStyleCnt="0"/>
      <dgm:spPr/>
    </dgm:pt>
    <dgm:pt modelId="{0489FEF6-9F16-B44C-87F5-AB6CEF085809}" type="pres">
      <dgm:prSet presAssocID="{2FD93D49-DF0F-B049-B21A-DDF451CB37FC}" presName="composite" presStyleCnt="0"/>
      <dgm:spPr/>
    </dgm:pt>
    <dgm:pt modelId="{C6221432-2669-7646-9413-C0AE90072C11}" type="pres">
      <dgm:prSet presAssocID="{2FD93D49-DF0F-B049-B21A-DDF451CB37FC}" presName="bentUpArrow1" presStyleLbl="alignImgPlace1" presStyleIdx="1" presStyleCnt="2"/>
      <dgm:spPr>
        <a:solidFill>
          <a:srgbClr val="E10019"/>
        </a:solidFill>
      </dgm:spPr>
    </dgm:pt>
    <dgm:pt modelId="{A87F8E2E-0201-8544-A83C-4D6869600BDC}" type="pres">
      <dgm:prSet presAssocID="{2FD93D49-DF0F-B049-B21A-DDF451CB37F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D0498B-AA77-C640-8875-13411AAEB8A8}" type="pres">
      <dgm:prSet presAssocID="{2FD93D49-DF0F-B049-B21A-DDF451CB37F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EB12E6D-D5A2-AF4A-AFF9-5FD449FDF5F0}" type="pres">
      <dgm:prSet presAssocID="{03F25AF5-DFAE-8740-A8EC-3674B3E43E89}" presName="sibTrans" presStyleCnt="0"/>
      <dgm:spPr/>
    </dgm:pt>
    <dgm:pt modelId="{07640AE4-8F1A-4F4F-B480-621CEFC8898E}" type="pres">
      <dgm:prSet presAssocID="{6544620C-4352-2442-B5CA-3B696FAF6D82}" presName="composite" presStyleCnt="0"/>
      <dgm:spPr/>
    </dgm:pt>
    <dgm:pt modelId="{EACF5A5F-9ADF-F44E-9D0B-36C657CA748C}" type="pres">
      <dgm:prSet presAssocID="{6544620C-4352-2442-B5CA-3B696FAF6D8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3E50E4-B526-8942-B935-FAC9927D6536}" srcId="{2723491D-5C4D-5749-AF8A-9C76A6924882}" destId="{0E3B93FF-F334-7646-861C-97FD715F14E4}" srcOrd="0" destOrd="0" parTransId="{82E7978A-F439-0B47-B012-CC0F70AFC614}" sibTransId="{9C6A86CE-0329-554B-91D0-339551B7D677}"/>
    <dgm:cxn modelId="{35D1FBDD-B598-844B-B8A2-388001FF3772}" srcId="{2723491D-5C4D-5749-AF8A-9C76A6924882}" destId="{2FD93D49-DF0F-B049-B21A-DDF451CB37FC}" srcOrd="1" destOrd="0" parTransId="{F9FB497E-0367-EC47-AD49-0C00362BC1A9}" sibTransId="{03F25AF5-DFAE-8740-A8EC-3674B3E43E89}"/>
    <dgm:cxn modelId="{86585CC7-8847-4E9A-9897-8A2ED16E5ED6}" type="presOf" srcId="{6544620C-4352-2442-B5CA-3B696FAF6D82}" destId="{EACF5A5F-9ADF-F44E-9D0B-36C657CA748C}" srcOrd="0" destOrd="0" presId="urn:microsoft.com/office/officeart/2005/8/layout/StepDownProcess"/>
    <dgm:cxn modelId="{EA196E27-0B34-43F9-BC96-E0E8F42DC4E3}" type="presOf" srcId="{0E3B93FF-F334-7646-861C-97FD715F14E4}" destId="{91A8ABE2-51B7-0F4B-B880-703C3399EF7D}" srcOrd="0" destOrd="0" presId="urn:microsoft.com/office/officeart/2005/8/layout/StepDownProcess"/>
    <dgm:cxn modelId="{9EFA4722-1208-3045-B4E5-AC7BB351371E}" srcId="{2723491D-5C4D-5749-AF8A-9C76A6924882}" destId="{6544620C-4352-2442-B5CA-3B696FAF6D82}" srcOrd="2" destOrd="0" parTransId="{3EB26EA0-0A8D-7B4B-8F74-1D864D3E2803}" sibTransId="{10A83FCD-2547-5243-BF4D-BFDCE40C7105}"/>
    <dgm:cxn modelId="{20CA01D6-98CB-F74E-BDA2-88DB076F825C}" type="presOf" srcId="{2723491D-5C4D-5749-AF8A-9C76A6924882}" destId="{B4F434AC-A857-A04D-8F59-E594045580C9}" srcOrd="0" destOrd="0" presId="urn:microsoft.com/office/officeart/2005/8/layout/StepDownProcess"/>
    <dgm:cxn modelId="{0F5BF0D0-0E6B-440C-931F-47545B075291}" type="presOf" srcId="{2FD93D49-DF0F-B049-B21A-DDF451CB37FC}" destId="{A87F8E2E-0201-8544-A83C-4D6869600BDC}" srcOrd="0" destOrd="0" presId="urn:microsoft.com/office/officeart/2005/8/layout/StepDownProcess"/>
    <dgm:cxn modelId="{325D9A67-7EAB-479C-9B45-23D04B6B940E}" type="presParOf" srcId="{B4F434AC-A857-A04D-8F59-E594045580C9}" destId="{484192D0-C449-6A41-B310-583EB9210BE2}" srcOrd="0" destOrd="0" presId="urn:microsoft.com/office/officeart/2005/8/layout/StepDownProcess"/>
    <dgm:cxn modelId="{6C638D02-5B03-4A4D-B9D2-C45BFBDE7CFB}" type="presParOf" srcId="{484192D0-C449-6A41-B310-583EB9210BE2}" destId="{CAC4DBB5-3CF4-EA42-9968-5533C31668F4}" srcOrd="0" destOrd="0" presId="urn:microsoft.com/office/officeart/2005/8/layout/StepDownProcess"/>
    <dgm:cxn modelId="{36F5CEAB-9268-4DB6-A761-EDEE843C2324}" type="presParOf" srcId="{484192D0-C449-6A41-B310-583EB9210BE2}" destId="{91A8ABE2-51B7-0F4B-B880-703C3399EF7D}" srcOrd="1" destOrd="0" presId="urn:microsoft.com/office/officeart/2005/8/layout/StepDownProcess"/>
    <dgm:cxn modelId="{521FF731-E3EF-45A0-9DDE-618768016458}" type="presParOf" srcId="{484192D0-C449-6A41-B310-583EB9210BE2}" destId="{85100B39-0347-2547-ACDF-3A6403BE2294}" srcOrd="2" destOrd="0" presId="urn:microsoft.com/office/officeart/2005/8/layout/StepDownProcess"/>
    <dgm:cxn modelId="{270B63D7-A854-45D0-9CE2-194F92F36C74}" type="presParOf" srcId="{B4F434AC-A857-A04D-8F59-E594045580C9}" destId="{FBB82721-71F7-994B-B33B-3B0D5B18A379}" srcOrd="1" destOrd="0" presId="urn:microsoft.com/office/officeart/2005/8/layout/StepDownProcess"/>
    <dgm:cxn modelId="{C15075AD-205B-4F9E-876C-D93880E08874}" type="presParOf" srcId="{B4F434AC-A857-A04D-8F59-E594045580C9}" destId="{0489FEF6-9F16-B44C-87F5-AB6CEF085809}" srcOrd="2" destOrd="0" presId="urn:microsoft.com/office/officeart/2005/8/layout/StepDownProcess"/>
    <dgm:cxn modelId="{C3347AD8-409C-486B-AC26-247E440C4266}" type="presParOf" srcId="{0489FEF6-9F16-B44C-87F5-AB6CEF085809}" destId="{C6221432-2669-7646-9413-C0AE90072C11}" srcOrd="0" destOrd="0" presId="urn:microsoft.com/office/officeart/2005/8/layout/StepDownProcess"/>
    <dgm:cxn modelId="{8D84BA01-60A6-49F5-B5C2-9442D489B045}" type="presParOf" srcId="{0489FEF6-9F16-B44C-87F5-AB6CEF085809}" destId="{A87F8E2E-0201-8544-A83C-4D6869600BDC}" srcOrd="1" destOrd="0" presId="urn:microsoft.com/office/officeart/2005/8/layout/StepDownProcess"/>
    <dgm:cxn modelId="{0BEBBF51-3F76-4812-8741-2AE83B28F559}" type="presParOf" srcId="{0489FEF6-9F16-B44C-87F5-AB6CEF085809}" destId="{D4D0498B-AA77-C640-8875-13411AAEB8A8}" srcOrd="2" destOrd="0" presId="urn:microsoft.com/office/officeart/2005/8/layout/StepDownProcess"/>
    <dgm:cxn modelId="{34F89BEF-475C-4FCD-938A-D11287F36A4B}" type="presParOf" srcId="{B4F434AC-A857-A04D-8F59-E594045580C9}" destId="{AEB12E6D-D5A2-AF4A-AFF9-5FD449FDF5F0}" srcOrd="3" destOrd="0" presId="urn:microsoft.com/office/officeart/2005/8/layout/StepDownProcess"/>
    <dgm:cxn modelId="{FEA11009-DA69-4529-827B-D2698E32614B}" type="presParOf" srcId="{B4F434AC-A857-A04D-8F59-E594045580C9}" destId="{07640AE4-8F1A-4F4F-B480-621CEFC8898E}" srcOrd="4" destOrd="0" presId="urn:microsoft.com/office/officeart/2005/8/layout/StepDownProcess"/>
    <dgm:cxn modelId="{47AC30CD-9D61-493E-B58C-9DC948F16FF4}" type="presParOf" srcId="{07640AE4-8F1A-4F4F-B480-621CEFC8898E}" destId="{EACF5A5F-9ADF-F44E-9D0B-36C657CA748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23491D-5C4D-5749-AF8A-9C76A6924882}" type="doc">
      <dgm:prSet loTypeId="urn:microsoft.com/office/officeart/2005/8/layout/StepDownProcess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3B93FF-F334-7646-861C-97FD715F14E4}">
      <dgm:prSet phldrT="[Text]"/>
      <dgm:spPr>
        <a:solidFill>
          <a:srgbClr val="46413C"/>
        </a:solidFill>
      </dgm:spPr>
      <dgm:t>
        <a:bodyPr/>
        <a:lstStyle/>
        <a:p>
          <a:r>
            <a:rPr lang="de-DE" dirty="0" err="1"/>
            <a:t>BootState</a:t>
          </a:r>
          <a:endParaRPr lang="de-DE" dirty="0"/>
        </a:p>
      </dgm:t>
    </dgm:pt>
    <dgm:pt modelId="{82E7978A-F439-0B47-B012-CC0F70AFC614}" type="parTrans" cxnId="{C63E50E4-B526-8942-B935-FAC9927D6536}">
      <dgm:prSet/>
      <dgm:spPr/>
      <dgm:t>
        <a:bodyPr/>
        <a:lstStyle/>
        <a:p>
          <a:endParaRPr lang="de-DE"/>
        </a:p>
      </dgm:t>
    </dgm:pt>
    <dgm:pt modelId="{9C6A86CE-0329-554B-91D0-339551B7D677}" type="sibTrans" cxnId="{C63E50E4-B526-8942-B935-FAC9927D6536}">
      <dgm:prSet/>
      <dgm:spPr/>
      <dgm:t>
        <a:bodyPr/>
        <a:lstStyle/>
        <a:p>
          <a:endParaRPr lang="de-DE"/>
        </a:p>
      </dgm:t>
    </dgm:pt>
    <dgm:pt modelId="{2FD93D49-DF0F-B049-B21A-DDF451CB37FC}">
      <dgm:prSet/>
      <dgm:spPr>
        <a:solidFill>
          <a:srgbClr val="46413C"/>
        </a:solidFill>
      </dgm:spPr>
      <dgm:t>
        <a:bodyPr/>
        <a:lstStyle/>
        <a:p>
          <a:r>
            <a:rPr lang="de-DE" dirty="0" err="1"/>
            <a:t>LoadingState</a:t>
          </a:r>
          <a:endParaRPr lang="de-DE" dirty="0"/>
        </a:p>
      </dgm:t>
    </dgm:pt>
    <dgm:pt modelId="{F9FB497E-0367-EC47-AD49-0C00362BC1A9}" type="parTrans" cxnId="{35D1FBDD-B598-844B-B8A2-388001FF3772}">
      <dgm:prSet/>
      <dgm:spPr/>
      <dgm:t>
        <a:bodyPr/>
        <a:lstStyle/>
        <a:p>
          <a:endParaRPr lang="de-DE"/>
        </a:p>
      </dgm:t>
    </dgm:pt>
    <dgm:pt modelId="{03F25AF5-DFAE-8740-A8EC-3674B3E43E89}" type="sibTrans" cxnId="{35D1FBDD-B598-844B-B8A2-388001FF3772}">
      <dgm:prSet/>
      <dgm:spPr/>
      <dgm:t>
        <a:bodyPr/>
        <a:lstStyle/>
        <a:p>
          <a:endParaRPr lang="de-DE"/>
        </a:p>
      </dgm:t>
    </dgm:pt>
    <dgm:pt modelId="{6544620C-4352-2442-B5CA-3B696FAF6D82}">
      <dgm:prSet/>
      <dgm:spPr>
        <a:solidFill>
          <a:srgbClr val="E10019"/>
        </a:solidFill>
      </dgm:spPr>
      <dgm:t>
        <a:bodyPr/>
        <a:lstStyle/>
        <a:p>
          <a:r>
            <a:rPr lang="de-DE"/>
            <a:t>TiledState</a:t>
          </a:r>
        </a:p>
      </dgm:t>
    </dgm:pt>
    <dgm:pt modelId="{3EB26EA0-0A8D-7B4B-8F74-1D864D3E2803}" type="parTrans" cxnId="{9EFA4722-1208-3045-B4E5-AC7BB351371E}">
      <dgm:prSet/>
      <dgm:spPr/>
      <dgm:t>
        <a:bodyPr/>
        <a:lstStyle/>
        <a:p>
          <a:endParaRPr lang="de-DE"/>
        </a:p>
      </dgm:t>
    </dgm:pt>
    <dgm:pt modelId="{10A83FCD-2547-5243-BF4D-BFDCE40C7105}" type="sibTrans" cxnId="{9EFA4722-1208-3045-B4E5-AC7BB351371E}">
      <dgm:prSet/>
      <dgm:spPr/>
      <dgm:t>
        <a:bodyPr/>
        <a:lstStyle/>
        <a:p>
          <a:endParaRPr lang="de-DE"/>
        </a:p>
      </dgm:t>
    </dgm:pt>
    <dgm:pt modelId="{B4F434AC-A857-A04D-8F59-E594045580C9}" type="pres">
      <dgm:prSet presAssocID="{2723491D-5C4D-5749-AF8A-9C76A692488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484192D0-C449-6A41-B310-583EB9210BE2}" type="pres">
      <dgm:prSet presAssocID="{0E3B93FF-F334-7646-861C-97FD715F14E4}" presName="composite" presStyleCnt="0"/>
      <dgm:spPr/>
    </dgm:pt>
    <dgm:pt modelId="{CAC4DBB5-3CF4-EA42-9968-5533C31668F4}" type="pres">
      <dgm:prSet presAssocID="{0E3B93FF-F334-7646-861C-97FD715F14E4}" presName="bentUpArrow1" presStyleLbl="alignImgPlace1" presStyleIdx="0" presStyleCnt="2"/>
      <dgm:spPr>
        <a:solidFill>
          <a:srgbClr val="46413C"/>
        </a:solidFill>
      </dgm:spPr>
    </dgm:pt>
    <dgm:pt modelId="{91A8ABE2-51B7-0F4B-B880-703C3399EF7D}" type="pres">
      <dgm:prSet presAssocID="{0E3B93FF-F334-7646-861C-97FD715F14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100B39-0347-2547-ACDF-3A6403BE2294}" type="pres">
      <dgm:prSet presAssocID="{0E3B93FF-F334-7646-861C-97FD715F14E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BB82721-71F7-994B-B33B-3B0D5B18A379}" type="pres">
      <dgm:prSet presAssocID="{9C6A86CE-0329-554B-91D0-339551B7D677}" presName="sibTrans" presStyleCnt="0"/>
      <dgm:spPr/>
    </dgm:pt>
    <dgm:pt modelId="{0489FEF6-9F16-B44C-87F5-AB6CEF085809}" type="pres">
      <dgm:prSet presAssocID="{2FD93D49-DF0F-B049-B21A-DDF451CB37FC}" presName="composite" presStyleCnt="0"/>
      <dgm:spPr/>
    </dgm:pt>
    <dgm:pt modelId="{C6221432-2669-7646-9413-C0AE90072C11}" type="pres">
      <dgm:prSet presAssocID="{2FD93D49-DF0F-B049-B21A-DDF451CB37FC}" presName="bentUpArrow1" presStyleLbl="alignImgPlace1" presStyleIdx="1" presStyleCnt="2"/>
      <dgm:spPr>
        <a:solidFill>
          <a:srgbClr val="46413C"/>
        </a:solidFill>
      </dgm:spPr>
    </dgm:pt>
    <dgm:pt modelId="{A87F8E2E-0201-8544-A83C-4D6869600BDC}" type="pres">
      <dgm:prSet presAssocID="{2FD93D49-DF0F-B049-B21A-DDF451CB37F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D0498B-AA77-C640-8875-13411AAEB8A8}" type="pres">
      <dgm:prSet presAssocID="{2FD93D49-DF0F-B049-B21A-DDF451CB37F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EB12E6D-D5A2-AF4A-AFF9-5FD449FDF5F0}" type="pres">
      <dgm:prSet presAssocID="{03F25AF5-DFAE-8740-A8EC-3674B3E43E89}" presName="sibTrans" presStyleCnt="0"/>
      <dgm:spPr/>
    </dgm:pt>
    <dgm:pt modelId="{07640AE4-8F1A-4F4F-B480-621CEFC8898E}" type="pres">
      <dgm:prSet presAssocID="{6544620C-4352-2442-B5CA-3B696FAF6D82}" presName="composite" presStyleCnt="0"/>
      <dgm:spPr/>
    </dgm:pt>
    <dgm:pt modelId="{EACF5A5F-9ADF-F44E-9D0B-36C657CA748C}" type="pres">
      <dgm:prSet presAssocID="{6544620C-4352-2442-B5CA-3B696FAF6D8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3E50E4-B526-8942-B935-FAC9927D6536}" srcId="{2723491D-5C4D-5749-AF8A-9C76A6924882}" destId="{0E3B93FF-F334-7646-861C-97FD715F14E4}" srcOrd="0" destOrd="0" parTransId="{82E7978A-F439-0B47-B012-CC0F70AFC614}" sibTransId="{9C6A86CE-0329-554B-91D0-339551B7D677}"/>
    <dgm:cxn modelId="{35D1FBDD-B598-844B-B8A2-388001FF3772}" srcId="{2723491D-5C4D-5749-AF8A-9C76A6924882}" destId="{2FD93D49-DF0F-B049-B21A-DDF451CB37FC}" srcOrd="1" destOrd="0" parTransId="{F9FB497E-0367-EC47-AD49-0C00362BC1A9}" sibTransId="{03F25AF5-DFAE-8740-A8EC-3674B3E43E89}"/>
    <dgm:cxn modelId="{86585CC7-8847-4E9A-9897-8A2ED16E5ED6}" type="presOf" srcId="{6544620C-4352-2442-B5CA-3B696FAF6D82}" destId="{EACF5A5F-9ADF-F44E-9D0B-36C657CA748C}" srcOrd="0" destOrd="0" presId="urn:microsoft.com/office/officeart/2005/8/layout/StepDownProcess"/>
    <dgm:cxn modelId="{EA196E27-0B34-43F9-BC96-E0E8F42DC4E3}" type="presOf" srcId="{0E3B93FF-F334-7646-861C-97FD715F14E4}" destId="{91A8ABE2-51B7-0F4B-B880-703C3399EF7D}" srcOrd="0" destOrd="0" presId="urn:microsoft.com/office/officeart/2005/8/layout/StepDownProcess"/>
    <dgm:cxn modelId="{9EFA4722-1208-3045-B4E5-AC7BB351371E}" srcId="{2723491D-5C4D-5749-AF8A-9C76A6924882}" destId="{6544620C-4352-2442-B5CA-3B696FAF6D82}" srcOrd="2" destOrd="0" parTransId="{3EB26EA0-0A8D-7B4B-8F74-1D864D3E2803}" sibTransId="{10A83FCD-2547-5243-BF4D-BFDCE40C7105}"/>
    <dgm:cxn modelId="{20CA01D6-98CB-F74E-BDA2-88DB076F825C}" type="presOf" srcId="{2723491D-5C4D-5749-AF8A-9C76A6924882}" destId="{B4F434AC-A857-A04D-8F59-E594045580C9}" srcOrd="0" destOrd="0" presId="urn:microsoft.com/office/officeart/2005/8/layout/StepDownProcess"/>
    <dgm:cxn modelId="{0F5BF0D0-0E6B-440C-931F-47545B075291}" type="presOf" srcId="{2FD93D49-DF0F-B049-B21A-DDF451CB37FC}" destId="{A87F8E2E-0201-8544-A83C-4D6869600BDC}" srcOrd="0" destOrd="0" presId="urn:microsoft.com/office/officeart/2005/8/layout/StepDownProcess"/>
    <dgm:cxn modelId="{325D9A67-7EAB-479C-9B45-23D04B6B940E}" type="presParOf" srcId="{B4F434AC-A857-A04D-8F59-E594045580C9}" destId="{484192D0-C449-6A41-B310-583EB9210BE2}" srcOrd="0" destOrd="0" presId="urn:microsoft.com/office/officeart/2005/8/layout/StepDownProcess"/>
    <dgm:cxn modelId="{6C638D02-5B03-4A4D-B9D2-C45BFBDE7CFB}" type="presParOf" srcId="{484192D0-C449-6A41-B310-583EB9210BE2}" destId="{CAC4DBB5-3CF4-EA42-9968-5533C31668F4}" srcOrd="0" destOrd="0" presId="urn:microsoft.com/office/officeart/2005/8/layout/StepDownProcess"/>
    <dgm:cxn modelId="{36F5CEAB-9268-4DB6-A761-EDEE843C2324}" type="presParOf" srcId="{484192D0-C449-6A41-B310-583EB9210BE2}" destId="{91A8ABE2-51B7-0F4B-B880-703C3399EF7D}" srcOrd="1" destOrd="0" presId="urn:microsoft.com/office/officeart/2005/8/layout/StepDownProcess"/>
    <dgm:cxn modelId="{521FF731-E3EF-45A0-9DDE-618768016458}" type="presParOf" srcId="{484192D0-C449-6A41-B310-583EB9210BE2}" destId="{85100B39-0347-2547-ACDF-3A6403BE2294}" srcOrd="2" destOrd="0" presId="urn:microsoft.com/office/officeart/2005/8/layout/StepDownProcess"/>
    <dgm:cxn modelId="{270B63D7-A854-45D0-9CE2-194F92F36C74}" type="presParOf" srcId="{B4F434AC-A857-A04D-8F59-E594045580C9}" destId="{FBB82721-71F7-994B-B33B-3B0D5B18A379}" srcOrd="1" destOrd="0" presId="urn:microsoft.com/office/officeart/2005/8/layout/StepDownProcess"/>
    <dgm:cxn modelId="{C15075AD-205B-4F9E-876C-D93880E08874}" type="presParOf" srcId="{B4F434AC-A857-A04D-8F59-E594045580C9}" destId="{0489FEF6-9F16-B44C-87F5-AB6CEF085809}" srcOrd="2" destOrd="0" presId="urn:microsoft.com/office/officeart/2005/8/layout/StepDownProcess"/>
    <dgm:cxn modelId="{C3347AD8-409C-486B-AC26-247E440C4266}" type="presParOf" srcId="{0489FEF6-9F16-B44C-87F5-AB6CEF085809}" destId="{C6221432-2669-7646-9413-C0AE90072C11}" srcOrd="0" destOrd="0" presId="urn:microsoft.com/office/officeart/2005/8/layout/StepDownProcess"/>
    <dgm:cxn modelId="{8D84BA01-60A6-49F5-B5C2-9442D489B045}" type="presParOf" srcId="{0489FEF6-9F16-B44C-87F5-AB6CEF085809}" destId="{A87F8E2E-0201-8544-A83C-4D6869600BDC}" srcOrd="1" destOrd="0" presId="urn:microsoft.com/office/officeart/2005/8/layout/StepDownProcess"/>
    <dgm:cxn modelId="{0BEBBF51-3F76-4812-8741-2AE83B28F559}" type="presParOf" srcId="{0489FEF6-9F16-B44C-87F5-AB6CEF085809}" destId="{D4D0498B-AA77-C640-8875-13411AAEB8A8}" srcOrd="2" destOrd="0" presId="urn:microsoft.com/office/officeart/2005/8/layout/StepDownProcess"/>
    <dgm:cxn modelId="{34F89BEF-475C-4FCD-938A-D11287F36A4B}" type="presParOf" srcId="{B4F434AC-A857-A04D-8F59-E594045580C9}" destId="{AEB12E6D-D5A2-AF4A-AFF9-5FD449FDF5F0}" srcOrd="3" destOrd="0" presId="urn:microsoft.com/office/officeart/2005/8/layout/StepDownProcess"/>
    <dgm:cxn modelId="{FEA11009-DA69-4529-827B-D2698E32614B}" type="presParOf" srcId="{B4F434AC-A857-A04D-8F59-E594045580C9}" destId="{07640AE4-8F1A-4F4F-B480-621CEFC8898E}" srcOrd="4" destOrd="0" presId="urn:microsoft.com/office/officeart/2005/8/layout/StepDownProcess"/>
    <dgm:cxn modelId="{47AC30CD-9D61-493E-B58C-9DC948F16FF4}" type="presParOf" srcId="{07640AE4-8F1A-4F4F-B480-621CEFC8898E}" destId="{EACF5A5F-9ADF-F44E-9D0B-36C657CA748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4DBB5-3CF4-EA42-9968-5533C31668F4}">
      <dsp:nvSpPr>
        <dsp:cNvPr id="0" name=""/>
        <dsp:cNvSpPr/>
      </dsp:nvSpPr>
      <dsp:spPr>
        <a:xfrm rot="5400000">
          <a:off x="203981" y="1184061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C00000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8ABE2-51B7-0F4B-B880-703C3399EF7D}">
      <dsp:nvSpPr>
        <dsp:cNvPr id="0" name=""/>
        <dsp:cNvSpPr/>
      </dsp:nvSpPr>
      <dsp:spPr>
        <a:xfrm>
          <a:off x="1838" y="338285"/>
          <a:ext cx="1284406" cy="899042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BootState</a:t>
          </a:r>
        </a:p>
      </dsp:txBody>
      <dsp:txXfrm>
        <a:off x="45734" y="382181"/>
        <a:ext cx="1196614" cy="811250"/>
      </dsp:txXfrm>
    </dsp:sp>
    <dsp:sp modelId="{85100B39-0347-2547-ACDF-3A6403BE2294}">
      <dsp:nvSpPr>
        <dsp:cNvPr id="0" name=""/>
        <dsp:cNvSpPr/>
      </dsp:nvSpPr>
      <dsp:spPr>
        <a:xfrm>
          <a:off x="1286244" y="424029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21432-2669-7646-9413-C0AE90072C11}">
      <dsp:nvSpPr>
        <dsp:cNvPr id="0" name=""/>
        <dsp:cNvSpPr/>
      </dsp:nvSpPr>
      <dsp:spPr>
        <a:xfrm rot="5400000">
          <a:off x="1268890" y="2193983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6413C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F8E2E-0201-8544-A83C-4D6869600BDC}">
      <dsp:nvSpPr>
        <dsp:cNvPr id="0" name=""/>
        <dsp:cNvSpPr/>
      </dsp:nvSpPr>
      <dsp:spPr>
        <a:xfrm>
          <a:off x="1066747" y="1348206"/>
          <a:ext cx="1284406" cy="899042"/>
        </a:xfrm>
        <a:prstGeom prst="roundRect">
          <a:avLst>
            <a:gd name="adj" fmla="val 16670"/>
          </a:avLst>
        </a:prstGeom>
        <a:solidFill>
          <a:srgbClr val="46413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/>
            <a:t>LoadingState</a:t>
          </a:r>
          <a:endParaRPr lang="de-DE" sz="1400" kern="1200" dirty="0"/>
        </a:p>
      </dsp:txBody>
      <dsp:txXfrm>
        <a:off x="1110643" y="1392102"/>
        <a:ext cx="1196614" cy="811250"/>
      </dsp:txXfrm>
    </dsp:sp>
    <dsp:sp modelId="{D4D0498B-AA77-C640-8875-13411AAEB8A8}">
      <dsp:nvSpPr>
        <dsp:cNvPr id="0" name=""/>
        <dsp:cNvSpPr/>
      </dsp:nvSpPr>
      <dsp:spPr>
        <a:xfrm>
          <a:off x="2351154" y="1433950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5A5F-9ADF-F44E-9D0B-36C657CA748C}">
      <dsp:nvSpPr>
        <dsp:cNvPr id="0" name=""/>
        <dsp:cNvSpPr/>
      </dsp:nvSpPr>
      <dsp:spPr>
        <a:xfrm>
          <a:off x="2131657" y="2358128"/>
          <a:ext cx="1284406" cy="899042"/>
        </a:xfrm>
        <a:prstGeom prst="roundRect">
          <a:avLst>
            <a:gd name="adj" fmla="val 16670"/>
          </a:avLst>
        </a:prstGeom>
        <a:solidFill>
          <a:schemeClr val="tx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TiledState</a:t>
          </a:r>
        </a:p>
      </dsp:txBody>
      <dsp:txXfrm>
        <a:off x="2175553" y="2402024"/>
        <a:ext cx="1196614" cy="81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4DBB5-3CF4-EA42-9968-5533C31668F4}">
      <dsp:nvSpPr>
        <dsp:cNvPr id="0" name=""/>
        <dsp:cNvSpPr/>
      </dsp:nvSpPr>
      <dsp:spPr>
        <a:xfrm rot="5400000">
          <a:off x="203981" y="1184061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6413C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8ABE2-51B7-0F4B-B880-703C3399EF7D}">
      <dsp:nvSpPr>
        <dsp:cNvPr id="0" name=""/>
        <dsp:cNvSpPr/>
      </dsp:nvSpPr>
      <dsp:spPr>
        <a:xfrm>
          <a:off x="1838" y="338285"/>
          <a:ext cx="1284406" cy="899042"/>
        </a:xfrm>
        <a:prstGeom prst="roundRect">
          <a:avLst>
            <a:gd name="adj" fmla="val 16670"/>
          </a:avLst>
        </a:prstGeom>
        <a:solidFill>
          <a:srgbClr val="46413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/>
            <a:t>BootState</a:t>
          </a:r>
          <a:endParaRPr lang="de-DE" sz="1400" kern="1200" dirty="0"/>
        </a:p>
      </dsp:txBody>
      <dsp:txXfrm>
        <a:off x="45734" y="382181"/>
        <a:ext cx="1196614" cy="811250"/>
      </dsp:txXfrm>
    </dsp:sp>
    <dsp:sp modelId="{85100B39-0347-2547-ACDF-3A6403BE2294}">
      <dsp:nvSpPr>
        <dsp:cNvPr id="0" name=""/>
        <dsp:cNvSpPr/>
      </dsp:nvSpPr>
      <dsp:spPr>
        <a:xfrm>
          <a:off x="1286244" y="424029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21432-2669-7646-9413-C0AE90072C11}">
      <dsp:nvSpPr>
        <dsp:cNvPr id="0" name=""/>
        <dsp:cNvSpPr/>
      </dsp:nvSpPr>
      <dsp:spPr>
        <a:xfrm rot="5400000">
          <a:off x="1268890" y="2193983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10019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F8E2E-0201-8544-A83C-4D6869600BDC}">
      <dsp:nvSpPr>
        <dsp:cNvPr id="0" name=""/>
        <dsp:cNvSpPr/>
      </dsp:nvSpPr>
      <dsp:spPr>
        <a:xfrm>
          <a:off x="1066747" y="1348206"/>
          <a:ext cx="1284406" cy="899042"/>
        </a:xfrm>
        <a:prstGeom prst="roundRect">
          <a:avLst>
            <a:gd name="adj" fmla="val 16670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/>
            <a:t>LoadingState</a:t>
          </a:r>
          <a:endParaRPr lang="de-DE" sz="1400" kern="1200" dirty="0"/>
        </a:p>
      </dsp:txBody>
      <dsp:txXfrm>
        <a:off x="1110643" y="1392102"/>
        <a:ext cx="1196614" cy="811250"/>
      </dsp:txXfrm>
    </dsp:sp>
    <dsp:sp modelId="{D4D0498B-AA77-C640-8875-13411AAEB8A8}">
      <dsp:nvSpPr>
        <dsp:cNvPr id="0" name=""/>
        <dsp:cNvSpPr/>
      </dsp:nvSpPr>
      <dsp:spPr>
        <a:xfrm>
          <a:off x="2351154" y="1433950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5A5F-9ADF-F44E-9D0B-36C657CA748C}">
      <dsp:nvSpPr>
        <dsp:cNvPr id="0" name=""/>
        <dsp:cNvSpPr/>
      </dsp:nvSpPr>
      <dsp:spPr>
        <a:xfrm>
          <a:off x="2131657" y="2358128"/>
          <a:ext cx="1284406" cy="899042"/>
        </a:xfrm>
        <a:prstGeom prst="roundRect">
          <a:avLst>
            <a:gd name="adj" fmla="val 16670"/>
          </a:avLst>
        </a:prstGeom>
        <a:solidFill>
          <a:schemeClr val="tx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TiledState</a:t>
          </a:r>
        </a:p>
      </dsp:txBody>
      <dsp:txXfrm>
        <a:off x="2175553" y="2402024"/>
        <a:ext cx="1196614" cy="811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4DBB5-3CF4-EA42-9968-5533C31668F4}">
      <dsp:nvSpPr>
        <dsp:cNvPr id="0" name=""/>
        <dsp:cNvSpPr/>
      </dsp:nvSpPr>
      <dsp:spPr>
        <a:xfrm rot="5400000">
          <a:off x="203981" y="1184061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6413C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8ABE2-51B7-0F4B-B880-703C3399EF7D}">
      <dsp:nvSpPr>
        <dsp:cNvPr id="0" name=""/>
        <dsp:cNvSpPr/>
      </dsp:nvSpPr>
      <dsp:spPr>
        <a:xfrm>
          <a:off x="1838" y="338285"/>
          <a:ext cx="1284406" cy="899042"/>
        </a:xfrm>
        <a:prstGeom prst="roundRect">
          <a:avLst>
            <a:gd name="adj" fmla="val 16670"/>
          </a:avLst>
        </a:prstGeom>
        <a:solidFill>
          <a:srgbClr val="46413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/>
            <a:t>BootState</a:t>
          </a:r>
          <a:endParaRPr lang="de-DE" sz="1400" kern="1200" dirty="0"/>
        </a:p>
      </dsp:txBody>
      <dsp:txXfrm>
        <a:off x="45734" y="382181"/>
        <a:ext cx="1196614" cy="811250"/>
      </dsp:txXfrm>
    </dsp:sp>
    <dsp:sp modelId="{85100B39-0347-2547-ACDF-3A6403BE2294}">
      <dsp:nvSpPr>
        <dsp:cNvPr id="0" name=""/>
        <dsp:cNvSpPr/>
      </dsp:nvSpPr>
      <dsp:spPr>
        <a:xfrm>
          <a:off x="1286244" y="424029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21432-2669-7646-9413-C0AE90072C11}">
      <dsp:nvSpPr>
        <dsp:cNvPr id="0" name=""/>
        <dsp:cNvSpPr/>
      </dsp:nvSpPr>
      <dsp:spPr>
        <a:xfrm rot="5400000">
          <a:off x="1268890" y="2193983"/>
          <a:ext cx="762978" cy="868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6413C"/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F8E2E-0201-8544-A83C-4D6869600BDC}">
      <dsp:nvSpPr>
        <dsp:cNvPr id="0" name=""/>
        <dsp:cNvSpPr/>
      </dsp:nvSpPr>
      <dsp:spPr>
        <a:xfrm>
          <a:off x="1066747" y="1348206"/>
          <a:ext cx="1284406" cy="899042"/>
        </a:xfrm>
        <a:prstGeom prst="roundRect">
          <a:avLst>
            <a:gd name="adj" fmla="val 16670"/>
          </a:avLst>
        </a:prstGeom>
        <a:solidFill>
          <a:srgbClr val="46413C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/>
            <a:t>LoadingState</a:t>
          </a:r>
          <a:endParaRPr lang="de-DE" sz="1400" kern="1200" dirty="0"/>
        </a:p>
      </dsp:txBody>
      <dsp:txXfrm>
        <a:off x="1110643" y="1392102"/>
        <a:ext cx="1196614" cy="811250"/>
      </dsp:txXfrm>
    </dsp:sp>
    <dsp:sp modelId="{D4D0498B-AA77-C640-8875-13411AAEB8A8}">
      <dsp:nvSpPr>
        <dsp:cNvPr id="0" name=""/>
        <dsp:cNvSpPr/>
      </dsp:nvSpPr>
      <dsp:spPr>
        <a:xfrm>
          <a:off x="2351154" y="1433950"/>
          <a:ext cx="934154" cy="726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5A5F-9ADF-F44E-9D0B-36C657CA748C}">
      <dsp:nvSpPr>
        <dsp:cNvPr id="0" name=""/>
        <dsp:cNvSpPr/>
      </dsp:nvSpPr>
      <dsp:spPr>
        <a:xfrm>
          <a:off x="2131657" y="2358128"/>
          <a:ext cx="1284406" cy="899042"/>
        </a:xfrm>
        <a:prstGeom prst="roundRect">
          <a:avLst>
            <a:gd name="adj" fmla="val 16670"/>
          </a:avLst>
        </a:prstGeom>
        <a:solidFill>
          <a:srgbClr val="E1001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TiledState</a:t>
          </a:r>
        </a:p>
      </dsp:txBody>
      <dsp:txXfrm>
        <a:off x="2175553" y="2402024"/>
        <a:ext cx="1196614" cy="81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DA8C6F6-09AF-4EDF-A602-5B757ADC12A2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6ACF619-82CF-4FEB-BE9E-3283FF72360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034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4637A2A2-F0ED-46DB-9A3E-BA64E2A1D1FB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D658541-0298-4F1E-BDA5-CEEC3D477E6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215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rgbClr val="E1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8" descr="logo_02_200_neu_wei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"/>
            <a:ext cx="21780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47676" y="1908000"/>
            <a:ext cx="5688000" cy="1978200"/>
          </a:xfrm>
        </p:spPr>
        <p:txBody>
          <a:bodyPr tIns="0"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9066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enutzerdefiniertes Layout">
    <p:bg>
      <p:bgPr>
        <a:solidFill>
          <a:srgbClr val="464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8" descr="logo_02_200_neu_wei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"/>
            <a:ext cx="21780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0"/>
          <p:cNvSpPr>
            <a:spLocks noGrp="1"/>
          </p:cNvSpPr>
          <p:nvPr>
            <p:ph type="title"/>
          </p:nvPr>
        </p:nvSpPr>
        <p:spPr>
          <a:xfrm>
            <a:off x="447676" y="1908000"/>
            <a:ext cx="5688000" cy="1978200"/>
          </a:xfrm>
        </p:spPr>
        <p:txBody>
          <a:bodyPr tIns="0"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870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5688000" cy="873126"/>
          </a:xfrm>
        </p:spPr>
        <p:txBody>
          <a:bodyPr/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5688000" cy="4499150"/>
          </a:xfrm>
        </p:spPr>
        <p:txBody>
          <a:bodyPr tIns="0">
            <a:norm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CCB24-F4A7-485A-8180-F7B72599CAA5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2F66F-CFB4-4823-99E6-2C3A5B272D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51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461150" y="1905000"/>
            <a:ext cx="2232000" cy="4500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5688000" cy="4499150"/>
          </a:xfrm>
        </p:spPr>
        <p:txBody>
          <a:bodyPr tIns="0">
            <a:norm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F2A1D-54A0-417F-AF9C-91D2C08F9698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797A9-119B-4897-926C-ADD8B924A2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69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47675" y="1908000"/>
            <a:ext cx="2232000" cy="4500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005150" y="1908000"/>
            <a:ext cx="5688000" cy="4499150"/>
          </a:xfrm>
        </p:spPr>
        <p:txBody>
          <a:bodyPr tIns="0">
            <a:norm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5576C-D177-493B-BBBF-589198E4D999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708E7-C61A-479D-A6EF-52B1A18362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05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46400" y="1908000"/>
            <a:ext cx="3780000" cy="606600"/>
          </a:xfrm>
        </p:spPr>
        <p:txBody>
          <a:bodyPr tIns="0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6400" y="2543174"/>
            <a:ext cx="3780000" cy="3870326"/>
          </a:xfrm>
        </p:spPr>
        <p:txBody>
          <a:bodyPr tIns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13150" y="1908000"/>
            <a:ext cx="3780000" cy="608400"/>
          </a:xfrm>
        </p:spPr>
        <p:txBody>
          <a:bodyPr tIns="0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13150" y="2541600"/>
            <a:ext cx="3780000" cy="3870000"/>
          </a:xfrm>
        </p:spPr>
        <p:txBody>
          <a:bodyPr tIns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FDA48-BC99-4B12-B491-B735BDBD5A57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6F07C-03DE-4968-BBE2-2FA6C5D4DBB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6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5711825" cy="87312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47675" y="1908000"/>
            <a:ext cx="8245475" cy="4499150"/>
          </a:xfrm>
        </p:spPr>
        <p:txBody>
          <a:bodyPr tIns="0">
            <a:normAutofit/>
          </a:bodyPr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94CB5-0129-4F12-A81B-6D2BCCC0EAF6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E067F-4023-42EF-829E-E6940EC4D5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8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47674" y="1908000"/>
            <a:ext cx="5688000" cy="4500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62000" y="1908000"/>
            <a:ext cx="2232000" cy="4500000"/>
          </a:xfrm>
        </p:spPr>
        <p:txBody>
          <a:bodyPr tIns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5688000" cy="87312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0668E-C581-4287-AB99-3FB6BB699742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A6F333-672B-4DF0-9B3A-F1A6DCF1D43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4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47674" y="1908000"/>
            <a:ext cx="8245476" cy="4500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5688000" cy="87312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AD6C9-1634-4B2C-9167-C412C35B5D51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29632-A7E2-44E7-A0ED-1C925787B1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38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47675" y="381000"/>
            <a:ext cx="5688013" cy="873125"/>
          </a:xfrm>
          <a:prstGeom prst="rect">
            <a:avLst/>
          </a:prstGeom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  <a:br>
              <a:rPr lang="de-DE"/>
            </a:br>
            <a:r>
              <a:rPr lang="de-DE"/>
              <a:t>BEI BEDARF AUCH ZWEIZEILIG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46088" y="1914525"/>
            <a:ext cx="5688012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048500" y="6523038"/>
            <a:ext cx="876300" cy="155575"/>
          </a:xfrm>
          <a:prstGeom prst="rect">
            <a:avLst/>
          </a:prstGeom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rgbClr val="AAA5A0"/>
                </a:solidFill>
              </a:defRPr>
            </a:lvl1pPr>
          </a:lstStyle>
          <a:p>
            <a:pPr>
              <a:defRPr/>
            </a:pPr>
            <a:fld id="{0030F0C6-CA5B-4629-B983-1A6CA4D217AB}" type="datetime1">
              <a:rPr lang="de-DE"/>
              <a:pPr>
                <a:defRPr/>
              </a:pPr>
              <a:t>30.01.2018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01000" y="6523038"/>
            <a:ext cx="685800" cy="1555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31E0E68-D741-4028-A231-B5259949CE4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Bild 7" descr="hrm_logo_rot_RGB-01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07950"/>
            <a:ext cx="252095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kern="1200" cap="all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lnSpc>
          <a:spcPts val="2000"/>
        </a:lnSpc>
        <a:spcBef>
          <a:spcPts val="1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peditor.org/img/tiled-logo-white.png%20am%2028.01.201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44.png"/><Relationship Id="rId4" Type="http://schemas.openxmlformats.org/officeDocument/2006/relationships/audio" Target="../media/media2.wav"/><Relationship Id="rId9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7.png"/><Relationship Id="rId3" Type="http://schemas.openxmlformats.org/officeDocument/2006/relationships/audio" Target="../media/media4.wav"/><Relationship Id="rId7" Type="http://schemas.openxmlformats.org/officeDocument/2006/relationships/audio" Target="../media/media6.wav"/><Relationship Id="rId12" Type="http://schemas.openxmlformats.org/officeDocument/2006/relationships/image" Target="../media/image46.png"/><Relationship Id="rId2" Type="http://schemas.microsoft.com/office/2007/relationships/media" Target="../media/media4.wav"/><Relationship Id="rId1" Type="http://schemas.openxmlformats.org/officeDocument/2006/relationships/vmlDrawing" Target="../drawings/vmlDrawing1.vml"/><Relationship Id="rId6" Type="http://schemas.microsoft.com/office/2007/relationships/media" Target="../media/media6.wav"/><Relationship Id="rId11" Type="http://schemas.openxmlformats.org/officeDocument/2006/relationships/image" Target="../media/image44.png"/><Relationship Id="rId5" Type="http://schemas.openxmlformats.org/officeDocument/2006/relationships/audio" Target="../media/media5.wav"/><Relationship Id="rId10" Type="http://schemas.openxmlformats.org/officeDocument/2006/relationships/image" Target="../media/image45.png"/><Relationship Id="rId4" Type="http://schemas.microsoft.com/office/2007/relationships/media" Target="../media/media5.wav"/><Relationship Id="rId9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 bwMode="auto">
          <a:xfrm>
            <a:off x="447675" y="1556239"/>
            <a:ext cx="8154903" cy="4006362"/>
          </a:xfrm>
        </p:spPr>
        <p:txBody>
          <a:bodyPr/>
          <a:lstStyle/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>Wahlprojekt im Fachbereich DCSM WS17/18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Jump </a:t>
            </a:r>
            <a:r>
              <a:rPr lang="de-DE" dirty="0" err="1"/>
              <a:t>and</a:t>
            </a:r>
            <a:r>
              <a:rPr lang="de-DE" dirty="0"/>
              <a:t> Run E-Learning Spiel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Bürgermeister Run</a:t>
            </a:r>
            <a:br>
              <a:rPr lang="de-DE" dirty="0"/>
            </a:br>
            <a:endParaRPr lang="de-DE" altLang="de-DE" sz="2000" cap="none" dirty="0">
              <a:latin typeface="Arial" charset="0"/>
              <a:cs typeface="Arial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F8D2AF-3E28-4AEA-82D1-57DCB4060AC4}"/>
              </a:ext>
            </a:extLst>
          </p:cNvPr>
          <p:cNvSpPr txBox="1"/>
          <p:nvPr/>
        </p:nvSpPr>
        <p:spPr>
          <a:xfrm>
            <a:off x="276726" y="6256421"/>
            <a:ext cx="8325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 </a:t>
            </a:r>
            <a:r>
              <a:rPr lang="de-DE" sz="1400" dirty="0" err="1"/>
              <a:t>OneNil</a:t>
            </a:r>
            <a:r>
              <a:rPr lang="de-DE" sz="1400" dirty="0"/>
              <a:t>:  </a:t>
            </a:r>
            <a:r>
              <a:rPr lang="de-DE" sz="1400" dirty="0" err="1"/>
              <a:t>Abasin</a:t>
            </a:r>
            <a:r>
              <a:rPr lang="de-DE" sz="1400" dirty="0"/>
              <a:t> Halim, Eren Yildiz, Mirco </a:t>
            </a:r>
            <a:r>
              <a:rPr lang="de-DE" sz="1400" dirty="0" err="1"/>
              <a:t>Cesarano</a:t>
            </a:r>
            <a:r>
              <a:rPr lang="de-DE" sz="1400" dirty="0"/>
              <a:t>, Tobias Pawlik, </a:t>
            </a:r>
            <a:r>
              <a:rPr lang="de-DE" sz="1400" dirty="0" err="1"/>
              <a:t>Zhivko</a:t>
            </a:r>
            <a:r>
              <a:rPr lang="de-DE" sz="1400" dirty="0"/>
              <a:t> </a:t>
            </a:r>
            <a:r>
              <a:rPr lang="de-DE" sz="1400" dirty="0" err="1"/>
              <a:t>Antonov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- Welt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Welten sind den Themen angepasst</a:t>
            </a:r>
          </a:p>
          <a:p>
            <a:pPr lvl="1"/>
            <a:r>
              <a:rPr lang="de-DE" dirty="0"/>
              <a:t>Warmer Damm </a:t>
            </a:r>
            <a:r>
              <a:rPr lang="de-DE" dirty="0">
                <a:sym typeface="Wingdings" panose="05000000000000000000" pitchFamily="2" charset="2"/>
              </a:rPr>
              <a:t> Damm im Level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Kurhaus  Stadt Wiesbaden, Ziel Kurhaus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Russische Kirche  Ziel Russische Kirche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Neroberg  Bergige Level Landschaft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Beispiele später in der Vorstellung des Spieles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74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- </a:t>
            </a:r>
            <a:r>
              <a:rPr lang="de-DE" dirty="0" smtClean="0"/>
              <a:t>Hilfsmittel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6276976" cy="4499150"/>
          </a:xfrm>
        </p:spPr>
        <p:txBody>
          <a:bodyPr/>
          <a:lstStyle/>
          <a:p>
            <a:r>
              <a:rPr lang="de-DE" dirty="0" smtClean="0"/>
              <a:t>Hilfsmittel sollte </a:t>
            </a:r>
            <a:r>
              <a:rPr lang="de-DE" dirty="0"/>
              <a:t>gewaltfrei sein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Schussanzahl ist begrenzt, lässt sich durch Münzen aufladen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3" y="2262367"/>
            <a:ext cx="1504762" cy="1433334"/>
          </a:xfrm>
          <a:prstGeom prst="rect">
            <a:avLst/>
          </a:prstGeom>
        </p:spPr>
      </p:pic>
      <p:pic>
        <p:nvPicPr>
          <p:cNvPr id="7" name="Grafik 6"/>
          <p:cNvPicPr/>
          <p:nvPr/>
        </p:nvPicPr>
        <p:blipFill rotWithShape="1">
          <a:blip r:embed="rId3"/>
          <a:srcRect l="15319" t="82659" r="69965" b="7640"/>
          <a:stretch/>
        </p:blipFill>
        <p:spPr bwMode="auto">
          <a:xfrm>
            <a:off x="3100386" y="2262367"/>
            <a:ext cx="3880577" cy="1395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/>
          <p:cNvPicPr/>
          <p:nvPr/>
        </p:nvPicPr>
        <p:blipFill rotWithShape="1">
          <a:blip r:embed="rId3"/>
          <a:srcRect l="9164" t="6878" r="81430" b="88226"/>
          <a:stretch/>
        </p:blipFill>
        <p:spPr bwMode="auto">
          <a:xfrm>
            <a:off x="886013" y="4311655"/>
            <a:ext cx="2715578" cy="768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4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- Gegner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r>
              <a:rPr lang="de-DE" dirty="0"/>
              <a:t>Verschiedene Gegner und Hindernisse mit unterschiedlichen Eigenschaften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Abwechslung und Spielspaß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Gegner am Boden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Gegner in der Luft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Hindernisse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1026" name="Picture 2" descr="gegner_1_bo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6" b="-1289"/>
          <a:stretch>
            <a:fillRect/>
          </a:stretch>
        </p:blipFill>
        <p:spPr bwMode="auto">
          <a:xfrm>
            <a:off x="776288" y="2930369"/>
            <a:ext cx="1309687" cy="72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egner_1_boden_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7"/>
          <a:stretch>
            <a:fillRect/>
          </a:stretch>
        </p:blipFill>
        <p:spPr bwMode="auto">
          <a:xfrm>
            <a:off x="2233613" y="2896492"/>
            <a:ext cx="1366837" cy="76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gner_Boden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0" b="2449"/>
          <a:stretch>
            <a:fillRect/>
          </a:stretch>
        </p:blipFill>
        <p:spPr bwMode="auto">
          <a:xfrm>
            <a:off x="3748088" y="2529664"/>
            <a:ext cx="893060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egner Lu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1" b="386"/>
          <a:stretch>
            <a:fillRect/>
          </a:stretch>
        </p:blipFill>
        <p:spPr bwMode="auto">
          <a:xfrm>
            <a:off x="1160463" y="3948077"/>
            <a:ext cx="1597025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acke_kle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242841"/>
            <a:ext cx="852488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Sprite_feu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87993" b="76624"/>
          <a:stretch>
            <a:fillRect/>
          </a:stretch>
        </p:blipFill>
        <p:spPr bwMode="auto">
          <a:xfrm>
            <a:off x="2314575" y="5242841"/>
            <a:ext cx="585788" cy="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– Münzen (</a:t>
            </a:r>
            <a:r>
              <a:rPr lang="de-DE" dirty="0" err="1"/>
              <a:t>Coins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Können vom Bürgermeister aufgesammelt werden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Erhöhen die: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Anzahl an Papierbällen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Score</a:t>
            </a:r>
          </a:p>
          <a:p>
            <a:pPr marL="914400" lvl="2" indent="0">
              <a:buNone/>
            </a:pPr>
            <a:r>
              <a:rPr lang="de-DE" dirty="0">
                <a:sym typeface="Wingdings" panose="05000000000000000000" pitchFamily="2" charset="2"/>
              </a:rPr>
              <a:t> Damit indirekt die Leben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2050" name="Picture 2" descr="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r="32410"/>
          <a:stretch>
            <a:fillRect/>
          </a:stretch>
        </p:blipFill>
        <p:spPr bwMode="auto">
          <a:xfrm>
            <a:off x="736600" y="2327275"/>
            <a:ext cx="9731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9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– Punktesystem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Dient als Anreiz für die Schüler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Vergleich mit anderen Schülern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Es wird drüber gesprochen  Mehr Spieler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Belohnt gute </a:t>
            </a:r>
            <a:r>
              <a:rPr lang="de-DE" dirty="0" smtClean="0">
                <a:sym typeface="Wingdings" panose="05000000000000000000" pitchFamily="2" charset="2"/>
              </a:rPr>
              <a:t>Spieler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Punkte bekommen durch: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Aufsammeln von Münzen  50 Punkte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Besiegen von Gegnern  Zwischen 100 und 200 Punkten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Abhängig vom Gegner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Alle 1500 Punkte  Ein Leben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Grafik 5"/>
          <p:cNvPicPr/>
          <p:nvPr/>
        </p:nvPicPr>
        <p:blipFill rotWithShape="1">
          <a:blip r:embed="rId2"/>
          <a:srcRect l="1354" t="7308" r="90255" b="89060"/>
          <a:stretch/>
        </p:blipFill>
        <p:spPr bwMode="auto">
          <a:xfrm>
            <a:off x="889317" y="4919662"/>
            <a:ext cx="2571337" cy="604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68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– Leben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Leben verhindern, dass der Spieler nach jedem Game-Over das Level neu spielen muss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Bei jedem Level Start mit 3 Leben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Durch sammeln von Punkten  Leben sammeln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5" name="Grafik 5"/>
          <p:cNvPicPr/>
          <p:nvPr/>
        </p:nvPicPr>
        <p:blipFill rotWithShape="1">
          <a:blip r:embed="rId2"/>
          <a:srcRect l="1330" t="9945" r="92413" b="86423"/>
          <a:stretch/>
        </p:blipFill>
        <p:spPr bwMode="auto">
          <a:xfrm>
            <a:off x="447674" y="3553055"/>
            <a:ext cx="1916430" cy="604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97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– Checkpoints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Zwischenspeicher um bei Tod Level nicht neu starten zu müssen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Verhindert Frust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Wird beim erreichen durch Berührung aktiviert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5" y="2771775"/>
            <a:ext cx="95157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Erweiterung des Spielkonzepts - Kisten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Kisten liefern Fakten zu einem Thema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Thema passt zum Level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Inhalt der Kisten wird zufällig aus Menge von Fakten gewählt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Fakten lassen sich durch Admin erweitern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Picture 1" descr="ass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8" b="23181"/>
          <a:stretch>
            <a:fillRect/>
          </a:stretch>
        </p:blipFill>
        <p:spPr bwMode="auto">
          <a:xfrm>
            <a:off x="984369" y="3407433"/>
            <a:ext cx="7175262" cy="22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Erweiterung des Spielkonzepts - Fragen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Am Ende des Levels müssen Fragen beantwortet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dirty="0">
                <a:latin typeface="Arial" charset="0"/>
              </a:rPr>
              <a:t>Je 3 Fragen zu den 3 Fakten des Levels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altLang="de-DE" dirty="0">
                <a:latin typeface="Arial" charset="0"/>
              </a:rPr>
              <a:t>Jede Frage hat 4 Antwortmöglichkeiten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altLang="de-DE" dirty="0">
                <a:latin typeface="Arial" charset="0"/>
              </a:rPr>
              <a:t>Jede Frage darf einmal falsch beantworte werden</a:t>
            </a:r>
          </a:p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altLang="de-DE" dirty="0">
                <a:latin typeface="Arial" charset="0"/>
              </a:rPr>
              <a:t>		</a:t>
            </a:r>
            <a:r>
              <a:rPr lang="de-DE" altLang="de-DE" dirty="0">
                <a:latin typeface="Arial" charset="0"/>
                <a:sym typeface="Wingdings"/>
              </a:rPr>
              <a:t> 2 mal falsch beantwortet  Level neustarten</a:t>
            </a:r>
          </a:p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altLang="de-DE" dirty="0">
                <a:latin typeface="Arial" charset="0"/>
                <a:sym typeface="Wingdings"/>
              </a:rPr>
              <a:t>		 Dieses mal werden die Fakten hoffentlich behalten</a:t>
            </a:r>
          </a:p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altLang="de-DE" dirty="0">
              <a:latin typeface="Arial" charset="0"/>
            </a:endParaRPr>
          </a:p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altLang="de-DE" dirty="0">
              <a:latin typeface="Arial" charset="0"/>
            </a:endParaRPr>
          </a:p>
          <a:p>
            <a:pPr marL="285750" lvl="1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altLang="de-DE" dirty="0">
                <a:latin typeface="Arial" charset="0"/>
              </a:rPr>
              <a:t>Fakten werden zum Elementarten Teil des Spiels</a:t>
            </a:r>
          </a:p>
          <a:p>
            <a:pPr marL="285750" lvl="1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altLang="de-DE" dirty="0">
                <a:latin typeface="Arial" charset="0"/>
              </a:rPr>
              <a:t>Durch die Abfrage müssen die Schüler sich die Fakten merken</a:t>
            </a:r>
          </a:p>
          <a:p>
            <a:pPr marL="742950" lvl="2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defRPr/>
            </a:pPr>
            <a:r>
              <a:rPr lang="de-DE" altLang="de-DE" dirty="0">
                <a:latin typeface="Arial" charset="0"/>
              </a:rPr>
              <a:t>Wird als Teil des Spiels akzeptiert</a:t>
            </a:r>
          </a:p>
          <a:p>
            <a:pPr marL="742950" lvl="2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defRPr/>
            </a:pPr>
            <a:r>
              <a:rPr lang="de-DE" altLang="de-DE" dirty="0">
                <a:latin typeface="Arial" charset="0"/>
              </a:rPr>
              <a:t>Spieler hat nicht das Gefühl er ist zum lernen auf der Seite</a:t>
            </a:r>
          </a:p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altLang="de-DE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9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Erweiterung des Spielkonzepts - Fragen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5" name="Grafik 68"/>
          <p:cNvPicPr/>
          <p:nvPr/>
        </p:nvPicPr>
        <p:blipFill rotWithShape="1">
          <a:blip r:embed="rId2"/>
          <a:srcRect l="36" t="7682" r="37270" b="35069"/>
          <a:stretch/>
        </p:blipFill>
        <p:spPr bwMode="auto">
          <a:xfrm>
            <a:off x="312530" y="2145523"/>
            <a:ext cx="8395114" cy="4024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70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2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774994"/>
            <a:ext cx="8837002" cy="5748044"/>
          </a:xfrm>
        </p:spPr>
        <p:txBody>
          <a:bodyPr/>
          <a:lstStyle/>
          <a:p>
            <a:r>
              <a:rPr lang="de-DE" altLang="de-DE" sz="2400" cap="none" dirty="0">
                <a:latin typeface="Arial" charset="0"/>
                <a:cs typeface="Arial" charset="0"/>
              </a:rPr>
              <a:t>Inhalt</a:t>
            </a: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>1. Idee, Konzept und Design</a:t>
            </a: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	a. Idee und Konzept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	b. Design und Sprites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>2. Front-End </a:t>
            </a: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     a. </a:t>
            </a:r>
            <a:r>
              <a:rPr lang="de-DE" altLang="de-DE" sz="2000" cap="none" dirty="0" err="1">
                <a:latin typeface="Arial" charset="0"/>
                <a:cs typeface="Arial" charset="0"/>
              </a:rPr>
              <a:t>Tiledmap</a:t>
            </a:r>
            <a:r>
              <a:rPr lang="de-DE" altLang="de-DE" sz="2000" cap="none" dirty="0">
                <a:latin typeface="Arial" charset="0"/>
                <a:cs typeface="Arial" charset="0"/>
              </a:rPr>
              <a:t> Integration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     b. Objekte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     c. Hauptmenü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     d. Sounds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     e. Funktionalitäten des Bürgermeisters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>3. Back-End</a:t>
            </a:r>
            <a:r>
              <a:rPr lang="de-DE" altLang="de-DE" sz="2000" cap="none" dirty="0">
                <a:latin typeface="Arial" charset="0"/>
                <a:cs typeface="Arial" charset="0"/>
              </a:rPr>
              <a:t/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	a. Anforderung</a:t>
            </a:r>
            <a:br>
              <a:rPr lang="de-DE" altLang="de-DE" sz="2000" cap="none" dirty="0">
                <a:latin typeface="Arial" charset="0"/>
                <a:cs typeface="Arial" charset="0"/>
              </a:rPr>
            </a:br>
            <a:r>
              <a:rPr lang="de-DE" altLang="de-DE" sz="2000" cap="none" dirty="0">
                <a:latin typeface="Arial" charset="0"/>
                <a:cs typeface="Arial" charset="0"/>
              </a:rPr>
              <a:t>	b. Idee und technische Architektur</a:t>
            </a:r>
            <a:r>
              <a:rPr lang="de-DE" altLang="de-DE" sz="2400" cap="none" dirty="0">
                <a:latin typeface="Arial" charset="0"/>
                <a:cs typeface="Arial" charset="0"/>
              </a:rPr>
              <a:t/>
            </a:r>
            <a:br>
              <a:rPr lang="de-DE" altLang="de-DE" sz="2400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/>
            </a:r>
            <a:br>
              <a:rPr lang="de-DE" altLang="de-DE" sz="2400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/>
            </a:r>
            <a:br>
              <a:rPr lang="de-DE" altLang="de-DE" sz="2400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20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1. Idee, Konzept und Design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b. Design und Sprites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540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 err="1"/>
              <a:t>Spritesheets</a:t>
            </a:r>
            <a:r>
              <a:rPr lang="de-DE" dirty="0"/>
              <a:t> und Bilder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Tx/>
              <a:buChar char="-"/>
            </a:pPr>
            <a:r>
              <a:rPr lang="de-DE" altLang="de-DE" dirty="0">
                <a:latin typeface="Arial" charset="0"/>
              </a:rPr>
              <a:t>Erstellung der </a:t>
            </a:r>
            <a:r>
              <a:rPr lang="de-DE" altLang="de-DE" dirty="0" err="1">
                <a:latin typeface="Arial" charset="0"/>
              </a:rPr>
              <a:t>Spritesheets</a:t>
            </a:r>
            <a:r>
              <a:rPr lang="de-DE" altLang="de-DE" dirty="0">
                <a:latin typeface="Arial" charset="0"/>
              </a:rPr>
              <a:t> und Bilder für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Bürgermeister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Gegner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Hindernisse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Papierball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Spielwelt (teilweise)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Checkpoint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Buttons</a:t>
            </a:r>
          </a:p>
          <a:p>
            <a:pPr lvl="1">
              <a:buFontTx/>
              <a:buChar char="-"/>
            </a:pPr>
            <a:r>
              <a:rPr lang="de-DE" altLang="de-DE" dirty="0">
                <a:latin typeface="Arial" charset="0"/>
              </a:rPr>
              <a:t>Virtuelle Buttons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5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Entstehung der Figuren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Eigene Ideen gesammelt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Prototypen erzeugt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Anschließend Absprache mit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Anpassungen vorgenommen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6147" name="Picture 3" descr="Gegner_Boden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60" b="2449"/>
          <a:stretch>
            <a:fillRect/>
          </a:stretch>
        </p:blipFill>
        <p:spPr bwMode="auto">
          <a:xfrm>
            <a:off x="6446837" y="3436045"/>
            <a:ext cx="1106488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3436045"/>
            <a:ext cx="1308383" cy="151497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2314575" y="3933427"/>
            <a:ext cx="885825" cy="561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5675" y="402974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Diskussion</a:t>
            </a:r>
          </a:p>
        </p:txBody>
      </p:sp>
      <p:sp>
        <p:nvSpPr>
          <p:cNvPr id="11" name="Pfeil nach rechts 10"/>
          <p:cNvSpPr/>
          <p:nvPr/>
        </p:nvSpPr>
        <p:spPr>
          <a:xfrm>
            <a:off x="5091306" y="3933427"/>
            <a:ext cx="885825" cy="561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Genutztes Tool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Verwendung des Tools Adobe Photoshop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Sehr umfangreich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Bietet viele Möglichkeiten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Aber: Dadurch auch recht komplex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Tutorials im Internet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5" y="3519832"/>
            <a:ext cx="4693445" cy="28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7675" y="380999"/>
            <a:ext cx="6096000" cy="873126"/>
          </a:xfrm>
        </p:spPr>
        <p:txBody>
          <a:bodyPr/>
          <a:lstStyle/>
          <a:p>
            <a:r>
              <a:rPr lang="de-DE" dirty="0"/>
              <a:t>Zeichnungen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8000"/>
            <a:ext cx="8124826" cy="44991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Bilder wurden händisch gezeichnet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Verwendung eines </a:t>
            </a:r>
            <a:r>
              <a:rPr lang="de-DE" dirty="0" err="1">
                <a:sym typeface="Wingdings" panose="05000000000000000000" pitchFamily="2" charset="2"/>
              </a:rPr>
              <a:t>Wacom</a:t>
            </a:r>
            <a:r>
              <a:rPr lang="de-DE" dirty="0">
                <a:sym typeface="Wingdings" panose="05000000000000000000" pitchFamily="2" charset="2"/>
              </a:rPr>
              <a:t> Grafik-Tablets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Verhält sich wie Stift und Papier, aber direkt Digital und verwendbar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t="16351" r="13244" b="17876"/>
          <a:stretch/>
        </p:blipFill>
        <p:spPr>
          <a:xfrm>
            <a:off x="2047875" y="3171824"/>
            <a:ext cx="3505200" cy="24765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47674" y="6160929"/>
            <a:ext cx="5359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*https://images-na.ssl-images-amazon.com/images/I/318ZDMZ77sL._SX355_.jpg, 28.01.18</a:t>
            </a:r>
          </a:p>
        </p:txBody>
      </p:sp>
    </p:spTree>
    <p:extLst>
      <p:ext uri="{BB962C8B-B14F-4D97-AF65-F5344CB8AC3E}">
        <p14:creationId xmlns:p14="http://schemas.microsoft.com/office/powerpoint/2010/main" val="233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25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2. Front-End 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a. Tiledmap Integration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32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4615B-3227-4ACF-AB39-9F705A1E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Gestalten der karte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DCFB55-CCFD-493D-8FC2-6F8010BB0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C047DB-CB8A-44F6-8DEF-AEFC12E3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2585313"/>
            <a:ext cx="6128781" cy="3821837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548BA2F-6225-4CAB-86EE-D15F33F0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Am Anfang haben wir jede Plattform einzeln mit JavaScript erzeugt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aufwendig und unübersichtlich</a:t>
            </a:r>
          </a:p>
        </p:txBody>
      </p:sp>
    </p:spTree>
    <p:extLst>
      <p:ext uri="{BB962C8B-B14F-4D97-AF65-F5344CB8AC3E}">
        <p14:creationId xmlns:p14="http://schemas.microsoft.com/office/powerpoint/2010/main" val="35163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A0807-2FAC-4077-B036-B8947B3D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085CE1-AC72-427A-BDF2-D68DDBF04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BE9F106-E623-4602-8895-FBAE496B92E5}"/>
              </a:ext>
            </a:extLst>
          </p:cNvPr>
          <p:cNvSpPr txBox="1">
            <a:spLocks/>
          </p:cNvSpPr>
          <p:nvPr/>
        </p:nvSpPr>
        <p:spPr bwMode="auto">
          <a:xfrm>
            <a:off x="456553" y="1425535"/>
            <a:ext cx="5679122" cy="392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de-DE" dirty="0"/>
          </a:p>
          <a:p>
            <a:r>
              <a:rPr lang="de-DE" dirty="0"/>
              <a:t>Saubere Trennung zwischen Code und Design</a:t>
            </a:r>
          </a:p>
          <a:p>
            <a:r>
              <a:rPr lang="de-DE" dirty="0"/>
              <a:t>Grundstruktur bauen um nur noch Karten zu designen</a:t>
            </a:r>
          </a:p>
          <a:p>
            <a:pPr lvl="1"/>
            <a:r>
              <a:rPr lang="de-DE" dirty="0"/>
              <a:t>Neue Level sollen zusammengeklickt werden (Kein zusätzlicher Code)</a:t>
            </a:r>
          </a:p>
          <a:p>
            <a:r>
              <a:rPr lang="de-DE" dirty="0"/>
              <a:t>Unterschiedliche Ebenen mit unterschiedlichem Verhalten (Background, Foreground …)</a:t>
            </a:r>
          </a:p>
          <a:p>
            <a:r>
              <a:rPr lang="de-DE" dirty="0"/>
              <a:t>Wir wollen Karten in Form von JSON-Dateien nutzen</a:t>
            </a:r>
          </a:p>
          <a:p>
            <a:endParaRPr lang="de-DE" dirty="0"/>
          </a:p>
          <a:p>
            <a:pPr marL="0" indent="0">
              <a:buFont typeface="Arial" charset="0"/>
              <a:buNone/>
            </a:pPr>
            <a:r>
              <a:rPr lang="de-DE" dirty="0"/>
              <a:t>		Tiledmap bietet in Verbindung mit Phaser optimale 		Rahmenbedingungen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598A119-41A4-4CEC-85CE-C7A17F140907}"/>
              </a:ext>
            </a:extLst>
          </p:cNvPr>
          <p:cNvSpPr/>
          <p:nvPr/>
        </p:nvSpPr>
        <p:spPr>
          <a:xfrm>
            <a:off x="554208" y="4458117"/>
            <a:ext cx="727969" cy="577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2" descr="Bildergebnis für Tiledmap logo">
            <a:extLst>
              <a:ext uri="{FF2B5EF4-FFF2-40B4-BE49-F238E27FC236}">
                <a16:creationId xmlns:a16="http://schemas.microsoft.com/office/drawing/2014/main" id="{69594813-5703-4251-94F7-C03BD254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0">
            <a:off x="6031092" y="4145596"/>
            <a:ext cx="2366646" cy="12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6E5B098-7231-4417-B3DC-2E3CB3C18566}"/>
              </a:ext>
            </a:extLst>
          </p:cNvPr>
          <p:cNvSpPr txBox="1"/>
          <p:nvPr/>
        </p:nvSpPr>
        <p:spPr>
          <a:xfrm>
            <a:off x="447675" y="6148888"/>
            <a:ext cx="6823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hlinkClick r:id="rId3" invalidUrl="http://www.mapeditor.org/img/tiled-logo-white.png am 28.01.2018"/>
              </a:rPr>
              <a:t>http://www.mapeditor.org/img/tiled-logo-white.png am 28.01.2018</a:t>
            </a:r>
            <a:r>
              <a:rPr lang="de-DE" sz="900" dirty="0"/>
              <a:t> 21:28Uhr</a:t>
            </a:r>
          </a:p>
        </p:txBody>
      </p:sp>
    </p:spTree>
    <p:extLst>
      <p:ext uri="{BB962C8B-B14F-4D97-AF65-F5344CB8AC3E}">
        <p14:creationId xmlns:p14="http://schemas.microsoft.com/office/powerpoint/2010/main" val="20748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ERGEBNIS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28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BB75FC-9478-4718-A46A-B87812B6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" r="19940" b="21743"/>
          <a:stretch/>
        </p:blipFill>
        <p:spPr>
          <a:xfrm>
            <a:off x="6693763" y="1957664"/>
            <a:ext cx="1993037" cy="20334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5B28F8-7A4D-43C1-B368-8F70E7DF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" y="1957664"/>
            <a:ext cx="6072915" cy="33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F852C-1C53-4712-8325-03AB6BA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- BOOTSTATE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EE60B4-7634-4088-82D6-63D4EBA04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B53ED24-78B9-4AD9-AC84-E2DD9D486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016540"/>
              </p:ext>
            </p:extLst>
          </p:nvPr>
        </p:nvGraphicFramePr>
        <p:xfrm>
          <a:off x="2717773" y="2534225"/>
          <a:ext cx="3417902" cy="359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43D30C0-8736-4773-9BE0-59894375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703813"/>
            <a:ext cx="4612598" cy="932854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Lädt die Daten aus der JSON Datei</a:t>
            </a:r>
          </a:p>
          <a:p>
            <a:r>
              <a:rPr lang="de-DE" dirty="0"/>
              <a:t>Danach ruft er mit den Daten den </a:t>
            </a:r>
            <a:r>
              <a:rPr lang="de-DE" dirty="0" err="1"/>
              <a:t>LoadingState</a:t>
            </a:r>
            <a:r>
              <a:rPr lang="de-DE" dirty="0"/>
              <a:t> auf</a:t>
            </a:r>
          </a:p>
        </p:txBody>
      </p:sp>
    </p:spTree>
    <p:extLst>
      <p:ext uri="{BB962C8B-B14F-4D97-AF65-F5344CB8AC3E}">
        <p14:creationId xmlns:p14="http://schemas.microsoft.com/office/powerpoint/2010/main" val="2593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3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010525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1. Idee, Konzept und Design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548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F852C-1C53-4712-8325-03AB6BA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- </a:t>
            </a:r>
            <a:r>
              <a:rPr lang="de-DE" dirty="0" err="1"/>
              <a:t>Loadingstate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EE60B4-7634-4088-82D6-63D4EBA04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B53ED24-78B9-4AD9-AC84-E2DD9D486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315905"/>
              </p:ext>
            </p:extLst>
          </p:nvPr>
        </p:nvGraphicFramePr>
        <p:xfrm>
          <a:off x="3951769" y="2534225"/>
          <a:ext cx="3417902" cy="359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43D30C0-8736-4773-9BE0-59894375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703813"/>
            <a:ext cx="4612598" cy="932854"/>
          </a:xfrm>
        </p:spPr>
        <p:txBody>
          <a:bodyPr>
            <a:normAutofit fontScale="92500"/>
          </a:bodyPr>
          <a:lstStyle/>
          <a:p>
            <a:r>
              <a:rPr lang="de-DE" dirty="0"/>
              <a:t>Lädt die </a:t>
            </a:r>
            <a:r>
              <a:rPr lang="de-DE" dirty="0" err="1"/>
              <a:t>assets</a:t>
            </a:r>
            <a:r>
              <a:rPr lang="de-DE" dirty="0"/>
              <a:t> vor</a:t>
            </a:r>
          </a:p>
          <a:p>
            <a:r>
              <a:rPr lang="de-DE" dirty="0"/>
              <a:t>Danach ruft er mit den Daten den </a:t>
            </a:r>
            <a:r>
              <a:rPr lang="de-DE" dirty="0" err="1"/>
              <a:t>TiledState</a:t>
            </a:r>
            <a:r>
              <a:rPr lang="de-DE" dirty="0"/>
              <a:t> auf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BF90C1-05E4-4CA2-98FF-64ECBB6A5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" y="2636667"/>
            <a:ext cx="1931541" cy="1414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3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F852C-1C53-4712-8325-03AB6BA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- </a:t>
            </a:r>
            <a:r>
              <a:rPr lang="de-DE" dirty="0" err="1"/>
              <a:t>TILEDstate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EE60B4-7634-4088-82D6-63D4EBA04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B53ED24-78B9-4AD9-AC84-E2DD9D486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155662"/>
              </p:ext>
            </p:extLst>
          </p:nvPr>
        </p:nvGraphicFramePr>
        <p:xfrm>
          <a:off x="3951769" y="2534225"/>
          <a:ext cx="3417902" cy="359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43D30C0-8736-4773-9BE0-59894375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03813"/>
            <a:ext cx="4932193" cy="932854"/>
          </a:xfrm>
        </p:spPr>
        <p:txBody>
          <a:bodyPr>
            <a:normAutofit/>
          </a:bodyPr>
          <a:lstStyle/>
          <a:p>
            <a:r>
              <a:rPr lang="de-DE" dirty="0"/>
              <a:t>Definierte Layer werden in Code umgesetzt</a:t>
            </a:r>
          </a:p>
          <a:p>
            <a:r>
              <a:rPr lang="de-DE" dirty="0"/>
              <a:t>Automatisiertes Laden der verschiedenen Layer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805AF7-9106-40AB-86F8-FE9C3B4C2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43" r="3022" b="12947"/>
          <a:stretch/>
        </p:blipFill>
        <p:spPr>
          <a:xfrm>
            <a:off x="447674" y="2534225"/>
            <a:ext cx="1869398" cy="15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3A11B-CF63-4B73-A29C-1FC98BC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Tiledmap - objektlayer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6214974-3ABC-44D2-A76F-ACE9D542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6269" y="4079202"/>
            <a:ext cx="2730531" cy="192404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AAE967-0BFE-4B76-9514-6CD079CF5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FD043A-3919-43CB-8796-902DC9212D09}"/>
              </a:ext>
            </a:extLst>
          </p:cNvPr>
          <p:cNvSpPr txBox="1"/>
          <p:nvPr/>
        </p:nvSpPr>
        <p:spPr>
          <a:xfrm>
            <a:off x="447675" y="1577328"/>
            <a:ext cx="539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Automatische Erkennung der einzelnen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A00E11-5D98-4617-9C08-932EDE43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023080"/>
            <a:ext cx="6953250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FB6341E-628F-4CB4-91FC-F62F32F88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4702714"/>
            <a:ext cx="5466788" cy="251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7F604D-0E5E-4259-A875-3304FE7B061D}"/>
              </a:ext>
            </a:extLst>
          </p:cNvPr>
          <p:cNvCxnSpPr>
            <a:cxnSpLocks/>
          </p:cNvCxnSpPr>
          <p:nvPr/>
        </p:nvCxnSpPr>
        <p:spPr>
          <a:xfrm>
            <a:off x="3088828" y="3338404"/>
            <a:ext cx="0" cy="133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0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33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2. Front-End 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b. Objekte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9653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D8F9D-CA06-4AEE-AD50-0B8D828D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Prefab</a:t>
            </a:r>
            <a:r>
              <a:rPr lang="de-DE" dirty="0"/>
              <a:t>-klassen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4D2F87A-7B39-4A98-A547-D36069F4A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68"/>
          <a:stretch/>
        </p:blipFill>
        <p:spPr>
          <a:xfrm>
            <a:off x="6329131" y="1617308"/>
            <a:ext cx="2357669" cy="4046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65177-5795-4283-BBEF-42FDB19FA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3F290B-04D2-4615-9F5A-1D5ABAECFB1B}"/>
              </a:ext>
            </a:extLst>
          </p:cNvPr>
          <p:cNvSpPr txBox="1"/>
          <p:nvPr/>
        </p:nvSpPr>
        <p:spPr>
          <a:xfrm>
            <a:off x="447675" y="1617308"/>
            <a:ext cx="570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746E04-BF8C-4013-BE8B-6D7F25CBE809}"/>
              </a:ext>
            </a:extLst>
          </p:cNvPr>
          <p:cNvSpPr txBox="1"/>
          <p:nvPr/>
        </p:nvSpPr>
        <p:spPr>
          <a:xfrm>
            <a:off x="447675" y="1617308"/>
            <a:ext cx="5688000" cy="204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alle gewünschten Objekte haben wir eine Prefab Klasse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Prefab Klassen rufen die Prefab.js Datei auf</a:t>
            </a:r>
          </a:p>
          <a:p>
            <a:pPr lvl="1"/>
            <a:r>
              <a:rPr lang="de-DE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ruft Phaser interne Methode mit den gewünschten Eigenschaften auf  </a:t>
            </a:r>
          </a:p>
        </p:txBody>
      </p:sp>
    </p:spTree>
    <p:extLst>
      <p:ext uri="{BB962C8B-B14F-4D97-AF65-F5344CB8AC3E}">
        <p14:creationId xmlns:p14="http://schemas.microsoft.com/office/powerpoint/2010/main" val="2914176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915E4-F3C2-4988-BE18-6EAA56D8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983D7D-23D3-404E-B6A0-F6F755116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587165"/>
            <a:ext cx="5688000" cy="449915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Eigenschaften - Allgemein</a:t>
            </a:r>
          </a:p>
          <a:p>
            <a:r>
              <a:rPr lang="de-DE" dirty="0"/>
              <a:t>X/Y – Koordinaten in Tiledmap bestimmt</a:t>
            </a:r>
          </a:p>
          <a:p>
            <a:r>
              <a:rPr lang="de-DE" dirty="0"/>
              <a:t>Typ – Prefab-Klassen-Name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Benutzerdefinierte Eigenschaften</a:t>
            </a:r>
          </a:p>
          <a:p>
            <a:r>
              <a:rPr lang="de-DE" dirty="0"/>
              <a:t>Gruppe</a:t>
            </a:r>
          </a:p>
          <a:p>
            <a:r>
              <a:rPr lang="de-DE" dirty="0"/>
              <a:t>Textur</a:t>
            </a:r>
          </a:p>
          <a:p>
            <a:r>
              <a:rPr lang="de-DE" dirty="0"/>
              <a:t>Score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Besonderheiten</a:t>
            </a:r>
          </a:p>
          <a:p>
            <a:r>
              <a:rPr lang="de-DE" dirty="0"/>
              <a:t>Animation</a:t>
            </a:r>
          </a:p>
          <a:p>
            <a:r>
              <a:rPr lang="de-DE" dirty="0"/>
              <a:t>Funktion zum </a:t>
            </a:r>
            <a:r>
              <a:rPr lang="de-DE" dirty="0" err="1"/>
              <a:t>Coin</a:t>
            </a:r>
            <a:r>
              <a:rPr lang="de-DE" dirty="0"/>
              <a:t> Sammeln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A66574-7CC1-4C29-8176-187AAA15F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66D50A-9813-4304-A25D-723BBE4F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7" y="1587165"/>
            <a:ext cx="3227033" cy="4347531"/>
          </a:xfrm>
          <a:prstGeom prst="rect">
            <a:avLst/>
          </a:prstGeom>
        </p:spPr>
      </p:pic>
      <p:pic>
        <p:nvPicPr>
          <p:cNvPr id="2050" name="Picture 2" descr="Coin">
            <a:extLst>
              <a:ext uri="{FF2B5EF4-FFF2-40B4-BE49-F238E27FC236}">
                <a16:creationId xmlns:a16="http://schemas.microsoft.com/office/drawing/2014/main" id="{A3F0CD0C-353C-4EF6-8DFC-39E5AFA4E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r="32410"/>
          <a:stretch>
            <a:fillRect/>
          </a:stretch>
        </p:blipFill>
        <p:spPr bwMode="auto">
          <a:xfrm>
            <a:off x="2467152" y="3357346"/>
            <a:ext cx="9731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66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915E4-F3C2-4988-BE18-6EAA56D8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983D7D-23D3-404E-B6A0-F6F755116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684820"/>
            <a:ext cx="4218502" cy="4351996"/>
          </a:xfrm>
        </p:spPr>
        <p:txBody>
          <a:bodyPr/>
          <a:lstStyle/>
          <a:p>
            <a:r>
              <a:rPr lang="de-DE" dirty="0"/>
              <a:t>Score</a:t>
            </a:r>
          </a:p>
          <a:p>
            <a:pPr lvl="1"/>
            <a:r>
              <a:rPr lang="de-DE" dirty="0"/>
              <a:t>Punktestand + Anzahl Wurfgeschosse</a:t>
            </a:r>
          </a:p>
          <a:p>
            <a:pPr lvl="1"/>
            <a:endParaRPr lang="de-DE" dirty="0"/>
          </a:p>
          <a:p>
            <a:r>
              <a:rPr lang="de-DE" dirty="0"/>
              <a:t>Lebensanzeige</a:t>
            </a:r>
          </a:p>
          <a:p>
            <a:pPr lvl="1"/>
            <a:r>
              <a:rPr lang="de-DE" dirty="0"/>
              <a:t>Aktualisiert die Anzahl an Leben</a:t>
            </a:r>
          </a:p>
          <a:p>
            <a:endParaRPr lang="de-DE" dirty="0"/>
          </a:p>
          <a:p>
            <a:r>
              <a:rPr lang="de-DE" dirty="0"/>
              <a:t>Checkpoint</a:t>
            </a:r>
          </a:p>
          <a:p>
            <a:pPr lvl="1"/>
            <a:r>
              <a:rPr lang="de-DE" dirty="0"/>
              <a:t>Merkt sich Koordinaten</a:t>
            </a:r>
          </a:p>
          <a:p>
            <a:pPr lvl="1"/>
            <a:r>
              <a:rPr lang="de-DE" dirty="0"/>
              <a:t>Im Falle des Todes wird Spieler dort wiederbelebt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A66574-7CC1-4C29-8176-187AAA15F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FE6174-C60C-4D08-A02F-0737D6C20A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1766224"/>
            <a:ext cx="3498850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C:\Users\Abasin\OneNil\app\assets\images\Checkpoint.png">
            <a:extLst>
              <a:ext uri="{FF2B5EF4-FFF2-40B4-BE49-F238E27FC236}">
                <a16:creationId xmlns:a16="http://schemas.microsoft.com/office/drawing/2014/main" id="{A0AD6E01-DEDE-4FBA-B2E6-EF6B90E725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3726801"/>
            <a:ext cx="694690" cy="128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1472D7F-45DF-459E-89BD-6AC921C1B7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2724093"/>
            <a:ext cx="1245235" cy="41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60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0A3B-68F9-4323-8885-DB7A8B7B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Besondere Objekte – Enemy 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1EB752-6FE6-48EC-9CC5-993380F79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5" name="Grafik 4" descr="C:\Users\Abasin\AppData\Local\Microsoft\Windows\INetCache\Content.Word\enemy.jpg">
            <a:extLst>
              <a:ext uri="{FF2B5EF4-FFF2-40B4-BE49-F238E27FC236}">
                <a16:creationId xmlns:a16="http://schemas.microsoft.com/office/drawing/2014/main" id="{598C8AF7-8340-4AA4-A288-E7A750B6B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8" y="1615736"/>
            <a:ext cx="4471682" cy="4471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FAA389-296A-4020-990E-3438F81E6529}"/>
              </a:ext>
            </a:extLst>
          </p:cNvPr>
          <p:cNvSpPr txBox="1"/>
          <p:nvPr/>
        </p:nvSpPr>
        <p:spPr>
          <a:xfrm>
            <a:off x="447675" y="1615736"/>
            <a:ext cx="3662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Gegner mit ähnlichen Funktionalitäten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Erben von gleicher Klasse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Animationen und Eigenschaften aber ähnliches Verhalten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72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0A3B-68F9-4323-8885-DB7A8B7B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Besondere Objekte – Enemy II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1EB752-6FE6-48EC-9CC5-993380F79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pic>
        <p:nvPicPr>
          <p:cNvPr id="5" name="Grafik 4" descr="C:\Users\Abasin\AppData\Local\Microsoft\Windows\INetCache\Content.Word\enemy.jpg">
            <a:extLst>
              <a:ext uri="{FF2B5EF4-FFF2-40B4-BE49-F238E27FC236}">
                <a16:creationId xmlns:a16="http://schemas.microsoft.com/office/drawing/2014/main" id="{598C8AF7-8340-4AA4-A288-E7A750B6B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8" y="1615736"/>
            <a:ext cx="4471682" cy="4471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FAA389-296A-4020-990E-3438F81E6529}"/>
              </a:ext>
            </a:extLst>
          </p:cNvPr>
          <p:cNvSpPr txBox="1"/>
          <p:nvPr/>
        </p:nvSpPr>
        <p:spPr>
          <a:xfrm>
            <a:off x="447675" y="1615736"/>
            <a:ext cx="3662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Walking_Speed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Geschwindigkeit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Walking_Distance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Bereich den er kontrolliert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Punkte für das Besiegen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Switch_direction</a:t>
            </a:r>
            <a:r>
              <a:rPr lang="de-DE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Richtungswechsel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380EE4-7F66-40A2-9F5A-FEBE06D15309}"/>
              </a:ext>
            </a:extLst>
          </p:cNvPr>
          <p:cNvSpPr/>
          <p:nvPr/>
        </p:nvSpPr>
        <p:spPr>
          <a:xfrm flipH="1" flipV="1">
            <a:off x="5859260" y="1811044"/>
            <a:ext cx="1349407" cy="126063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749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20A3B-68F9-4323-8885-DB7A8B7B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Besondere Objekte – Enemy III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1EB752-6FE6-48EC-9CC5-993380F79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pic>
        <p:nvPicPr>
          <p:cNvPr id="5" name="Grafik 4" descr="C:\Users\Abasin\AppData\Local\Microsoft\Windows\INetCache\Content.Word\enemy.jpg">
            <a:extLst>
              <a:ext uri="{FF2B5EF4-FFF2-40B4-BE49-F238E27FC236}">
                <a16:creationId xmlns:a16="http://schemas.microsoft.com/office/drawing/2014/main" id="{598C8AF7-8340-4AA4-A288-E7A750B6B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8" y="1615736"/>
            <a:ext cx="4471682" cy="4471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FAA389-296A-4020-990E-3438F81E6529}"/>
              </a:ext>
            </a:extLst>
          </p:cNvPr>
          <p:cNvSpPr txBox="1"/>
          <p:nvPr/>
        </p:nvSpPr>
        <p:spPr>
          <a:xfrm>
            <a:off x="447675" y="1615736"/>
            <a:ext cx="36626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Has_tile_to_Walk</a:t>
            </a:r>
            <a:r>
              <a:rPr lang="de-DE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Prüft den Weg vor sich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Wenn er nicht weiter gehen kann dreht er 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Detection_distance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Bereich in dem er den Player erkennt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Running_speed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Geschwindigkeit mit der Gegner auf Player zuläuft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Detect_player</a:t>
            </a:r>
            <a:r>
              <a:rPr lang="de-DE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Funktion für das Erkennen des Players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380EE4-7F66-40A2-9F5A-FEBE06D15309}"/>
              </a:ext>
            </a:extLst>
          </p:cNvPr>
          <p:cNvSpPr/>
          <p:nvPr/>
        </p:nvSpPr>
        <p:spPr>
          <a:xfrm flipH="1" flipV="1">
            <a:off x="4438832" y="3221259"/>
            <a:ext cx="2760958" cy="136849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1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44444E-6 L 0.07917 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4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1. Idee, Konzept und Design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a. Idee und Konzept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975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5727D-2579-482C-B4D0-BE7775CE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Destroyobjekte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9260D4-B0D6-4362-AF1B-D9157E95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Ähnliches Verhalten</a:t>
            </a:r>
          </a:p>
          <a:p>
            <a:pPr lvl="1"/>
            <a:r>
              <a:rPr lang="de-DE" dirty="0"/>
              <a:t>Feste Position</a:t>
            </a:r>
          </a:p>
          <a:p>
            <a:endParaRPr lang="de-DE" dirty="0"/>
          </a:p>
          <a:p>
            <a:r>
              <a:rPr lang="de-DE" dirty="0"/>
              <a:t>Verschiedene Sprites</a:t>
            </a:r>
          </a:p>
          <a:p>
            <a:pPr lvl="1"/>
            <a:r>
              <a:rPr lang="de-DE" dirty="0"/>
              <a:t>Animationen</a:t>
            </a:r>
          </a:p>
          <a:p>
            <a:endParaRPr lang="de-DE" dirty="0"/>
          </a:p>
          <a:p>
            <a:r>
              <a:rPr lang="de-DE" dirty="0"/>
              <a:t>Kollision mit Player</a:t>
            </a:r>
          </a:p>
          <a:p>
            <a:pPr lvl="1"/>
            <a:r>
              <a:rPr lang="de-DE" dirty="0"/>
              <a:t>Lebensverlust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4FE607-7138-455B-8877-67153149E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5" name="Grafik 4" descr="C:\Users\Abasin\AppData\Local\Microsoft\Windows\INetCache\Content.Word\destroyObject.jpg">
            <a:extLst>
              <a:ext uri="{FF2B5EF4-FFF2-40B4-BE49-F238E27FC236}">
                <a16:creationId xmlns:a16="http://schemas.microsoft.com/office/drawing/2014/main" id="{67BC14D9-16D8-483C-8DB4-5604E0E774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t="23778" r="14690" b="19561"/>
          <a:stretch/>
        </p:blipFill>
        <p:spPr bwMode="auto">
          <a:xfrm>
            <a:off x="3994951" y="1907999"/>
            <a:ext cx="4691849" cy="3980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0079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41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2. Front-End 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c. Hauptmenü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57856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A4D1B-7FCA-42DF-ADED-70285E17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Main-Menü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F39CD-06A7-43D4-B312-85DEB029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908000"/>
            <a:ext cx="2318718" cy="4258441"/>
          </a:xfrm>
        </p:spPr>
        <p:txBody>
          <a:bodyPr/>
          <a:lstStyle/>
          <a:p>
            <a:r>
              <a:rPr lang="de-DE" dirty="0"/>
              <a:t>Levelbutton auf den jeweiligen Positionen</a:t>
            </a:r>
          </a:p>
          <a:p>
            <a:r>
              <a:rPr lang="de-DE" dirty="0"/>
              <a:t>Level werden erst angezeigt nachdem man sie gemeistert hat</a:t>
            </a:r>
          </a:p>
          <a:p>
            <a:pPr marL="400050">
              <a:buFont typeface="+mj-lt"/>
              <a:buAutoNum type="arabicPeriod"/>
            </a:pPr>
            <a:r>
              <a:rPr lang="de-DE" dirty="0"/>
              <a:t>Warmer Damm</a:t>
            </a:r>
          </a:p>
          <a:p>
            <a:pPr marL="400050">
              <a:buFont typeface="+mj-lt"/>
              <a:buAutoNum type="arabicPeriod"/>
            </a:pPr>
            <a:r>
              <a:rPr lang="de-DE" dirty="0"/>
              <a:t>Kurhaus</a:t>
            </a:r>
          </a:p>
          <a:p>
            <a:pPr marL="400050">
              <a:buFont typeface="+mj-lt"/>
              <a:buAutoNum type="arabicPeriod"/>
            </a:pPr>
            <a:r>
              <a:rPr lang="de-DE" dirty="0"/>
              <a:t>Russische Kirche</a:t>
            </a:r>
          </a:p>
          <a:p>
            <a:pPr marL="400050">
              <a:buFont typeface="+mj-lt"/>
              <a:buAutoNum type="arabicPeriod"/>
            </a:pPr>
            <a:r>
              <a:rPr lang="de-DE" dirty="0"/>
              <a:t>Neroberg</a:t>
            </a:r>
          </a:p>
          <a:p>
            <a:r>
              <a:rPr lang="de-DE" dirty="0"/>
              <a:t>Optionen</a:t>
            </a:r>
          </a:p>
          <a:p>
            <a:pPr lvl="1"/>
            <a:r>
              <a:rPr lang="de-DE" dirty="0"/>
              <a:t>Diverses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2ED9F-1166-41FB-9CE2-610C5A9CC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371E7A-0392-4C22-BE9E-1905C867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92" y="1908000"/>
            <a:ext cx="5920408" cy="42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767F7-A1DD-4F9D-9382-43001C0A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10D29-C74C-4E13-BB41-1FE37D1D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907999"/>
            <a:ext cx="2872575" cy="3880241"/>
          </a:xfrm>
        </p:spPr>
        <p:txBody>
          <a:bodyPr/>
          <a:lstStyle/>
          <a:p>
            <a:r>
              <a:rPr lang="de-DE" dirty="0"/>
              <a:t>Sprung ins Menü zurück</a:t>
            </a:r>
          </a:p>
          <a:p>
            <a:endParaRPr lang="de-DE" dirty="0"/>
          </a:p>
          <a:p>
            <a:r>
              <a:rPr lang="de-DE" dirty="0"/>
              <a:t>Steuerung des Spieles </a:t>
            </a:r>
          </a:p>
          <a:p>
            <a:endParaRPr lang="de-DE" dirty="0"/>
          </a:p>
          <a:p>
            <a:r>
              <a:rPr lang="de-DE" dirty="0"/>
              <a:t>Spielanleitung</a:t>
            </a:r>
          </a:p>
          <a:p>
            <a:endParaRPr lang="de-DE" dirty="0"/>
          </a:p>
          <a:p>
            <a:r>
              <a:rPr lang="de-DE" dirty="0"/>
              <a:t>Sound</a:t>
            </a:r>
          </a:p>
          <a:p>
            <a:pPr lvl="1"/>
            <a:r>
              <a:rPr lang="de-DE" dirty="0"/>
              <a:t>An und Ausschalten</a:t>
            </a:r>
          </a:p>
          <a:p>
            <a:pPr lvl="1"/>
            <a:r>
              <a:rPr lang="de-DE" dirty="0"/>
              <a:t>Je nach Status wird der Button aktualisiert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45ACB8-838C-40F0-85BF-16A3E195B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F78E18-F811-4CFE-A34F-BD1652ED7D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907999"/>
            <a:ext cx="4019550" cy="371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E1A3AF-0230-4AEF-881A-DE3A288967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7" t="62644" r="35081" b="22916"/>
          <a:stretch/>
        </p:blipFill>
        <p:spPr bwMode="auto">
          <a:xfrm>
            <a:off x="1176337" y="5349937"/>
            <a:ext cx="1252537" cy="540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175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1DEC0-0604-4990-9839-2D1C5E0F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 - Steuerung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BD56E7-AA2C-4DE9-A5BE-309FF6FA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271712"/>
            <a:ext cx="2790825" cy="3509963"/>
          </a:xfrm>
        </p:spPr>
        <p:txBody>
          <a:bodyPr>
            <a:normAutofit/>
          </a:bodyPr>
          <a:lstStyle/>
          <a:p>
            <a:r>
              <a:rPr lang="de-DE" dirty="0"/>
              <a:t>Erklärung der Steuerung</a:t>
            </a:r>
          </a:p>
          <a:p>
            <a:endParaRPr lang="de-DE" dirty="0"/>
          </a:p>
          <a:p>
            <a:r>
              <a:rPr lang="de-DE" dirty="0"/>
              <a:t>Sprung ins Menü oder zu den Optionen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E2A335-18C5-4E58-BBEC-7D31D17D1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pic>
        <p:nvPicPr>
          <p:cNvPr id="6" name="Grafik 5"/>
          <p:cNvPicPr/>
          <p:nvPr/>
        </p:nvPicPr>
        <p:blipFill rotWithShape="1">
          <a:blip r:embed="rId2"/>
          <a:srcRect l="19951" t="8518" r="27800" b="13607"/>
          <a:stretch/>
        </p:blipFill>
        <p:spPr bwMode="auto">
          <a:xfrm>
            <a:off x="3536461" y="1633244"/>
            <a:ext cx="5385955" cy="4363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270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1DEC0-0604-4990-9839-2D1C5E0F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 - Anleitung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BD56E7-AA2C-4DE9-A5BE-309FF6FA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215250"/>
            <a:ext cx="2876550" cy="3071125"/>
          </a:xfrm>
        </p:spPr>
        <p:txBody>
          <a:bodyPr>
            <a:normAutofit/>
          </a:bodyPr>
          <a:lstStyle/>
          <a:p>
            <a:r>
              <a:rPr lang="de-DE" dirty="0"/>
              <a:t>Eine kurze Spielanleitung </a:t>
            </a:r>
          </a:p>
          <a:p>
            <a:endParaRPr lang="de-DE" dirty="0"/>
          </a:p>
          <a:p>
            <a:r>
              <a:rPr lang="de-DE" dirty="0"/>
              <a:t>Regeln des Spieles </a:t>
            </a:r>
          </a:p>
          <a:p>
            <a:endParaRPr lang="de-DE" dirty="0"/>
          </a:p>
          <a:p>
            <a:r>
              <a:rPr lang="de-DE" dirty="0"/>
              <a:t>Erfolgreiches abschließen</a:t>
            </a:r>
          </a:p>
          <a:p>
            <a:endParaRPr lang="de-DE" dirty="0"/>
          </a:p>
          <a:p>
            <a:r>
              <a:rPr lang="de-DE" dirty="0"/>
              <a:t>Sprung ins Menü oder zu den Optionen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E2A335-18C5-4E58-BBEC-7D31D17D1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7A09C-6C68-4CFC-A8C5-B1C76D5363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1" y="1545748"/>
            <a:ext cx="5295900" cy="4860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26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46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2. Front-End 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d. Sounds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93275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D15B2-B006-440F-A9FE-C6DD946F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Sounds - Playerklasse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85690-F5A3-4CF5-9E3B-4872918FC6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13379BF-B29E-4E15-9A6B-4ABA638792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077" b="2012"/>
          <a:stretch/>
        </p:blipFill>
        <p:spPr>
          <a:xfrm>
            <a:off x="447675" y="2262320"/>
            <a:ext cx="895350" cy="208108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7B392C0-88DF-48EE-A82F-6F00D9BC95D8}"/>
              </a:ext>
            </a:extLst>
          </p:cNvPr>
          <p:cNvSpPr txBox="1"/>
          <p:nvPr/>
        </p:nvSpPr>
        <p:spPr>
          <a:xfrm>
            <a:off x="447675" y="1771650"/>
            <a:ext cx="696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„Furzgeräusch“ beim Ducken		  „Wurfgeräusch“ beim Werfen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3239B6D-2CD2-4B89-A65B-E6EEB58FB1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94" t="2773" r="63044" b="2624"/>
          <a:stretch/>
        </p:blipFill>
        <p:spPr>
          <a:xfrm>
            <a:off x="4354499" y="2262320"/>
            <a:ext cx="1979625" cy="198972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C71EF67-65E7-4F43-BDA5-5791C07AEFCF}"/>
              </a:ext>
            </a:extLst>
          </p:cNvPr>
          <p:cNvSpPr txBox="1"/>
          <p:nvPr/>
        </p:nvSpPr>
        <p:spPr>
          <a:xfrm>
            <a:off x="447675" y="4686300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Hintergrundmusik</a:t>
            </a:r>
          </a:p>
        </p:txBody>
      </p:sp>
      <p:pic>
        <p:nvPicPr>
          <p:cNvPr id="22" name="paper_throw2">
            <a:hlinkClick r:id="" action="ppaction://media"/>
            <a:extLst>
              <a:ext uri="{FF2B5EF4-FFF2-40B4-BE49-F238E27FC236}">
                <a16:creationId xmlns:a16="http://schemas.microsoft.com/office/drawing/2014/main" id="{935B1C93-B42E-4651-BC6E-C8AB0B07D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98314" y="3642446"/>
            <a:ext cx="609600" cy="609600"/>
          </a:xfrm>
          <a:prstGeom prst="rect">
            <a:avLst/>
          </a:prstGeom>
        </p:spPr>
      </p:pic>
      <p:pic>
        <p:nvPicPr>
          <p:cNvPr id="23" name="level_music_2">
            <a:hlinkClick r:id="" action="ppaction://media"/>
            <a:extLst>
              <a:ext uri="{FF2B5EF4-FFF2-40B4-BE49-F238E27FC236}">
                <a16:creationId xmlns:a16="http://schemas.microsoft.com/office/drawing/2014/main" id="{0FAB0F14-F150-433A-AD7F-F78FE15160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07215" y="5189802"/>
            <a:ext cx="609600" cy="609600"/>
          </a:xfrm>
          <a:prstGeom prst="rect">
            <a:avLst/>
          </a:prstGeom>
        </p:spPr>
      </p:pic>
      <p:pic>
        <p:nvPicPr>
          <p:cNvPr id="26" name="fart_2">
            <a:hlinkClick r:id="" action="ppaction://media"/>
            <a:extLst>
              <a:ext uri="{FF2B5EF4-FFF2-40B4-BE49-F238E27FC236}">
                <a16:creationId xmlns:a16="http://schemas.microsoft.com/office/drawing/2014/main" id="{D938A3B7-E4A5-47DB-A419-1599E6976F1B}"/>
              </a:ext>
            </a:extLst>
          </p:cNvPr>
          <p:cNvPicPr>
            <a:picLocks noGrp="1" noChangeAspect="1"/>
          </p:cNvPicPr>
          <p:nvPr>
            <p:ph idx="1"/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07215" y="3642446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6638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D15B2-B006-440F-A9FE-C6DD946F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Restliche Sounds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85690-F5A3-4CF5-9E3B-4872918FC6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7B392C0-88DF-48EE-A82F-6F00D9BC95D8}"/>
              </a:ext>
            </a:extLst>
          </p:cNvPr>
          <p:cNvSpPr txBox="1"/>
          <p:nvPr/>
        </p:nvSpPr>
        <p:spPr>
          <a:xfrm>
            <a:off x="447675" y="24384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Einsammeln des </a:t>
            </a:r>
            <a:r>
              <a:rPr lang="de-DE" dirty="0" err="1"/>
              <a:t>Coins</a:t>
            </a:r>
            <a:endParaRPr lang="de-D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BFAF8AC-9A80-4E8D-8D9C-38651A4C7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004534"/>
              </p:ext>
            </p:extLst>
          </p:nvPr>
        </p:nvGraphicFramePr>
        <p:xfrm>
          <a:off x="447675" y="3197225"/>
          <a:ext cx="77628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Image" r:id="rId9" imgW="1332863" imgH="1790476" progId="Photoshop.Image.16">
                  <p:embed/>
                </p:oleObj>
              </mc:Choice>
              <mc:Fallback>
                <p:oleObj name="Image" r:id="rId9" imgW="1332863" imgH="1790476" progId="Photoshop.Image.1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3197225"/>
                        <a:ext cx="776288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aper_throw">
            <a:hlinkClick r:id="" action="ppaction://media"/>
            <a:extLst>
              <a:ext uri="{FF2B5EF4-FFF2-40B4-BE49-F238E27FC236}">
                <a16:creationId xmlns:a16="http://schemas.microsoft.com/office/drawing/2014/main" id="{A17A448F-1D9D-420F-9990-812FCB2D3C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62175" y="3363913"/>
            <a:ext cx="609600" cy="6096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0FBCFD5-9B3C-4D66-9167-E4BB24DB8B13}"/>
              </a:ext>
            </a:extLst>
          </p:cNvPr>
          <p:cNvSpPr txBox="1"/>
          <p:nvPr/>
        </p:nvSpPr>
        <p:spPr>
          <a:xfrm>
            <a:off x="4581525" y="24384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Aktivieren der Infobox</a:t>
            </a:r>
          </a:p>
        </p:txBody>
      </p:sp>
      <p:pic>
        <p:nvPicPr>
          <p:cNvPr id="21" name="Grafik 20" descr="Unbenannt-1">
            <a:extLst>
              <a:ext uri="{FF2B5EF4-FFF2-40B4-BE49-F238E27FC236}">
                <a16:creationId xmlns:a16="http://schemas.microsoft.com/office/drawing/2014/main" id="{14CC6F7F-6208-4D94-8D28-AE12C06C8803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9" t="26543" r="47482" b="46818"/>
          <a:stretch/>
        </p:blipFill>
        <p:spPr bwMode="auto">
          <a:xfrm>
            <a:off x="4581525" y="3197225"/>
            <a:ext cx="764159" cy="776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nfobox_sound">
            <a:hlinkClick r:id="" action="ppaction://media"/>
            <a:extLst>
              <a:ext uri="{FF2B5EF4-FFF2-40B4-BE49-F238E27FC236}">
                <a16:creationId xmlns:a16="http://schemas.microsoft.com/office/drawing/2014/main" id="{68596578-72EA-4E7C-86B4-08CF03F3089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86500" y="3363913"/>
            <a:ext cx="609600" cy="6096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2D9386-FB9F-4F78-95BA-BC099745DC00}"/>
              </a:ext>
            </a:extLst>
          </p:cNvPr>
          <p:cNvSpPr txBox="1"/>
          <p:nvPr/>
        </p:nvSpPr>
        <p:spPr>
          <a:xfrm>
            <a:off x="447675" y="445511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Main-Menü-Hintergrundmusik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08534F-A666-458F-B088-2AF256E6D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675" y="4946722"/>
            <a:ext cx="1584664" cy="1139820"/>
          </a:xfrm>
          <a:prstGeom prst="rect">
            <a:avLst/>
          </a:prstGeom>
        </p:spPr>
      </p:pic>
      <p:pic>
        <p:nvPicPr>
          <p:cNvPr id="3" name="main_menu_music">
            <a:hlinkClick r:id="" action="ppaction://media"/>
            <a:extLst>
              <a:ext uri="{FF2B5EF4-FFF2-40B4-BE49-F238E27FC236}">
                <a16:creationId xmlns:a16="http://schemas.microsoft.com/office/drawing/2014/main" id="{92EE03E0-DB6D-4286-B123-B2D8BD40580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62175" y="54769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31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49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837002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2. Front-End 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sz="2400" cap="none" dirty="0">
                <a:latin typeface="Arial" charset="0"/>
                <a:cs typeface="Arial" charset="0"/>
              </a:rPr>
              <a:t>    e. Funktionalitäten des Bürgermeisters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35942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4" y="1907999"/>
            <a:ext cx="8239126" cy="4770613"/>
          </a:xfrm>
        </p:spPr>
        <p:txBody>
          <a:bodyPr>
            <a:normAutofit/>
          </a:bodyPr>
          <a:lstStyle/>
          <a:p>
            <a:r>
              <a:rPr lang="de-DE" dirty="0"/>
              <a:t>Für das Spiel wurden uns folgende Anforderungen gegeben:</a:t>
            </a:r>
          </a:p>
          <a:p>
            <a:pPr lvl="1"/>
            <a:r>
              <a:rPr lang="de-DE" dirty="0"/>
              <a:t>Browsergame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Basistechnologien JavaScript, HTML 5 und CSS</a:t>
            </a:r>
          </a:p>
          <a:p>
            <a:pPr lvl="1"/>
            <a:r>
              <a:rPr lang="de-DE" dirty="0"/>
              <a:t>Inhalt des Spiels dynamisch zu befüllen</a:t>
            </a:r>
          </a:p>
          <a:p>
            <a:pPr lvl="1"/>
            <a:r>
              <a:rPr lang="de-DE" dirty="0"/>
              <a:t>Am Desktop und Tablet </a:t>
            </a:r>
            <a:r>
              <a:rPr lang="de-DE" dirty="0" smtClean="0"/>
              <a:t>spielbar</a:t>
            </a:r>
          </a:p>
          <a:p>
            <a:pPr lvl="1"/>
            <a:r>
              <a:rPr lang="de-DE" dirty="0" smtClean="0"/>
              <a:t>Soll auf </a:t>
            </a:r>
            <a:r>
              <a:rPr lang="de-DE" dirty="0" err="1" smtClean="0"/>
              <a:t>Tomcat</a:t>
            </a:r>
            <a:r>
              <a:rPr lang="de-DE" dirty="0" smtClean="0"/>
              <a:t>-Server laufen</a:t>
            </a:r>
            <a:endParaRPr lang="de-DE" dirty="0"/>
          </a:p>
          <a:p>
            <a:pPr lvl="1"/>
            <a:r>
              <a:rPr lang="de-DE" dirty="0"/>
              <a:t>Zielgruppe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Grundschulkinder der 3. und 4. Klassen</a:t>
            </a:r>
          </a:p>
          <a:p>
            <a:pPr lvl="1"/>
            <a:r>
              <a:rPr lang="de-DE" dirty="0"/>
              <a:t>Spiel soll positiven Lerneffekt haben </a:t>
            </a:r>
          </a:p>
          <a:p>
            <a:pPr lvl="2"/>
            <a:r>
              <a:rPr lang="de-DE" dirty="0"/>
              <a:t>Wissen über die Stadt Wiesbaden </a:t>
            </a:r>
            <a:r>
              <a:rPr lang="de-DE" dirty="0" smtClean="0"/>
              <a:t>vermitteln</a:t>
            </a:r>
            <a:endParaRPr lang="de-DE" dirty="0"/>
          </a:p>
          <a:p>
            <a:r>
              <a:rPr lang="de-DE" dirty="0"/>
              <a:t>Von wem kamen die Anforderungen</a:t>
            </a:r>
          </a:p>
          <a:p>
            <a:pPr lvl="1"/>
            <a:r>
              <a:rPr lang="de-DE" dirty="0"/>
              <a:t>Herr Dr. </a:t>
            </a:r>
            <a:r>
              <a:rPr lang="de-DE" dirty="0" err="1"/>
              <a:t>Weichel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Stellvertreter für die Stadt Wiesbaden und dem Projekt Heimatschule</a:t>
            </a:r>
          </a:p>
          <a:p>
            <a:pPr lvl="1"/>
            <a:r>
              <a:rPr lang="de-DE" dirty="0"/>
              <a:t>Michael Ricken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Auftrag Beschaffer und universeller Ansprechpartner</a:t>
            </a:r>
          </a:p>
          <a:p>
            <a:pPr lvl="1"/>
            <a:r>
              <a:rPr lang="de-DE" dirty="0"/>
              <a:t>Projektteam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Anforderungserheber</a:t>
            </a:r>
            <a:r>
              <a:rPr lang="de-DE" dirty="0"/>
              <a:t> und Umsetzer</a:t>
            </a:r>
          </a:p>
          <a:p>
            <a:pPr lvl="1"/>
            <a:r>
              <a:rPr lang="de-DE" dirty="0"/>
              <a:t>Grundschüler der dritten/vierten Klasse (in Form von </a:t>
            </a:r>
            <a:r>
              <a:rPr lang="de-DE" dirty="0" err="1"/>
              <a:t>Personas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Spielen das Spiel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0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DIE KLASSE PLAYER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50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81" y="690718"/>
            <a:ext cx="880573" cy="105012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4396153" y="23145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Hauptfunktionen</a:t>
            </a:r>
            <a:r>
              <a:rPr lang="en-US" dirty="0"/>
              <a:t> des Players</a:t>
            </a:r>
          </a:p>
        </p:txBody>
      </p:sp>
      <p:sp>
        <p:nvSpPr>
          <p:cNvPr id="15" name="Rechteck 14"/>
          <p:cNvSpPr/>
          <p:nvPr/>
        </p:nvSpPr>
        <p:spPr>
          <a:xfrm>
            <a:off x="4412940" y="3698094"/>
            <a:ext cx="4731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Verhalten des Playerobjektes auf die Spielwelt, Steuerung, Steuerelemente und Fähigkeiten</a:t>
            </a:r>
            <a:endParaRPr lang="de-DE" dirty="0">
              <a:latin typeface="+mj-lt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2" y="1740843"/>
            <a:ext cx="3817852" cy="47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3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DIE KLASSE PLAYER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51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81" y="690718"/>
            <a:ext cx="880573" cy="105012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4396153" y="231452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walking_speed</a:t>
            </a:r>
            <a:r>
              <a:rPr lang="en-US" dirty="0"/>
              <a:t>: </a:t>
            </a:r>
            <a:r>
              <a:rPr lang="en-US" dirty="0" err="1"/>
              <a:t>Laufgeschwindigkeit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jumping_speed</a:t>
            </a:r>
            <a:r>
              <a:rPr lang="en-US" dirty="0"/>
              <a:t>: </a:t>
            </a:r>
            <a:r>
              <a:rPr lang="en-US" dirty="0" err="1"/>
              <a:t>Sprungstärke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score</a:t>
            </a:r>
            <a:r>
              <a:rPr lang="en-US" dirty="0"/>
              <a:t>: </a:t>
            </a:r>
            <a:r>
              <a:rPr lang="en-US" dirty="0" err="1"/>
              <a:t>Punkte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</a:t>
            </a:r>
            <a:r>
              <a:rPr lang="en-US" dirty="0" err="1"/>
              <a:t>Einsammeln</a:t>
            </a:r>
            <a:r>
              <a:rPr lang="en-US" dirty="0"/>
              <a:t> von coins und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Auslöschen</a:t>
            </a:r>
            <a:r>
              <a:rPr lang="en-US" dirty="0"/>
              <a:t> der 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life</a:t>
            </a:r>
            <a:r>
              <a:rPr lang="en-US" dirty="0"/>
              <a:t>: 3 </a:t>
            </a:r>
            <a:r>
              <a:rPr lang="en-US" dirty="0" err="1"/>
              <a:t>Leben</a:t>
            </a:r>
            <a:r>
              <a:rPr lang="en-US" dirty="0"/>
              <a:t>/</a:t>
            </a:r>
            <a:r>
              <a:rPr lang="en-US" dirty="0" err="1"/>
              <a:t>Versuche</a:t>
            </a:r>
            <a:r>
              <a:rPr lang="en-US" dirty="0"/>
              <a:t> pro Level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2" y="1740843"/>
            <a:ext cx="3817852" cy="478219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47675" y="2716823"/>
            <a:ext cx="3658333" cy="1310054"/>
          </a:xfrm>
          <a:prstGeom prst="rect">
            <a:avLst/>
          </a:prstGeom>
          <a:noFill/>
          <a:ln w="38100">
            <a:solidFill>
              <a:srgbClr val="E100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9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DIE KLASSE PLAYER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52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81" y="690718"/>
            <a:ext cx="880573" cy="10501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2" y="1740843"/>
            <a:ext cx="3817852" cy="478219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47675" y="4097215"/>
            <a:ext cx="3623163" cy="2356339"/>
          </a:xfrm>
          <a:prstGeom prst="rect">
            <a:avLst/>
          </a:prstGeom>
          <a:noFill/>
          <a:ln w="38100">
            <a:solidFill>
              <a:srgbClr val="E100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33800" y="1943321"/>
            <a:ext cx="4910200" cy="32470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shoot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():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werfen von Papierkugeln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Schussbestand wird reduziert, beim Aufsammeln von </a:t>
            </a:r>
            <a:r>
              <a:rPr lang="de-DE" altLang="de-DE" sz="16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Coin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wird Bestand um 1 erhöht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jump ()</a:t>
            </a:r>
            <a:r>
              <a:rPr lang="de-DE" altLang="de-DE" sz="1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: 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Normaler Sprung wenn Player auf dem Boden, ein weiterer Sprung in der Luft möglich (</a:t>
            </a:r>
            <a:r>
              <a:rPr lang="de-DE" altLang="de-DE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doubleJump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hit_destroyObject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destroyObject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level</a:t>
            </a:r>
            <a:r>
              <a:rPr kumimoji="0" lang="de-DE" altLang="de-DE" sz="16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wird neu gestartet und Leben um 1 verringert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DIE KLASSE PLAYER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53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81" y="690718"/>
            <a:ext cx="880573" cy="10501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2" y="1740843"/>
            <a:ext cx="3817852" cy="478219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47675" y="4097215"/>
            <a:ext cx="3623163" cy="2356339"/>
          </a:xfrm>
          <a:prstGeom prst="rect">
            <a:avLst/>
          </a:prstGeom>
          <a:noFill/>
          <a:ln w="38100">
            <a:solidFill>
              <a:srgbClr val="E100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72254" y="1740843"/>
            <a:ext cx="4971746" cy="39857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shoot_enemy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enemy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Scorepunkte</a:t>
            </a:r>
            <a:r>
              <a:rPr kumimoji="0" lang="de-DE" altLang="de-DE" sz="16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werden erhöht und der getroffene Enemy rausgenommen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de-DE" altLang="de-DE" sz="1600" baseline="0" dirty="0">
              <a:solidFill>
                <a:schemeClr val="bg2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hit_enemy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enemy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wenn der Player auf den Enemy draufspringt erhält</a:t>
            </a:r>
            <a:r>
              <a:rPr kumimoji="0" lang="de-DE" altLang="de-DE" sz="16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der Player </a:t>
            </a:r>
            <a:r>
              <a:rPr kumimoji="0" lang="de-DE" altLang="de-DE" sz="1600" b="0" i="0" u="none" strike="noStrike" cap="none" normalizeH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Scorepunke</a:t>
            </a:r>
            <a:r>
              <a:rPr kumimoji="0" lang="de-DE" altLang="de-DE" sz="16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und der Enemy verschwindet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de-DE" altLang="de-DE" sz="1600" baseline="0" dirty="0">
              <a:solidFill>
                <a:schemeClr val="bg2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check_touched_ground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wird</a:t>
            </a:r>
            <a:r>
              <a:rPr kumimoji="0" lang="de-DE" altLang="de-DE" sz="16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ständig von der update Funktion aufgerufen um zu überprüfen ob Player den Boden berührt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de-DE" altLang="de-DE" sz="1600" baseline="0" dirty="0">
              <a:solidFill>
                <a:schemeClr val="bg2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DIE KLASSE PLAYER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54</a:t>
            </a:fld>
            <a:endParaRPr lang="de-DE" altLang="de-DE">
              <a:solidFill>
                <a:schemeClr val="bg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81" y="690718"/>
            <a:ext cx="880573" cy="10501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2" y="1740843"/>
            <a:ext cx="3817852" cy="478219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47675" y="4097215"/>
            <a:ext cx="3623163" cy="2356339"/>
          </a:xfrm>
          <a:prstGeom prst="rect">
            <a:avLst/>
          </a:prstGeom>
          <a:noFill/>
          <a:ln w="38100">
            <a:solidFill>
              <a:srgbClr val="E100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72254" y="1911061"/>
            <a:ext cx="4778315" cy="20159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limit_fall_speed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de-DE" altLang="de-DE" sz="1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: 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ab einer gewissen Fallgeschwindigkeit wird die weitere Beschleunigung verhindert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check_score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kumimoji="0" lang="de-DE" altLang="de-DE" sz="16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player</a:t>
            </a:r>
            <a:r>
              <a:rPr kumimoji="0" lang="de-DE" altLang="de-DE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de-DE" altLang="de-DE" sz="1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: </a:t>
            </a:r>
            <a:r>
              <a:rPr lang="de-DE" altLang="de-DE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Immer wenn Schore um 1500 Punkte erhöht wird, bekommt der Player als Belohnung er Leben dazu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523038"/>
            <a:ext cx="685800" cy="155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54FD8C-3AEE-4DB8-BD39-E71FB9C6EB95}" type="slidenum">
              <a:rPr lang="de-DE" altLang="de-DE">
                <a:solidFill>
                  <a:schemeClr val="bg2"/>
                </a:solidFill>
              </a:rPr>
              <a:pPr eaLnBrk="1" hangingPunct="1"/>
              <a:t>55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5123" name="Titel 1"/>
          <p:cNvSpPr>
            <a:spLocks noGrp="1"/>
          </p:cNvSpPr>
          <p:nvPr>
            <p:ph type="title"/>
          </p:nvPr>
        </p:nvSpPr>
        <p:spPr bwMode="auto">
          <a:xfrm>
            <a:off x="447675" y="1178169"/>
            <a:ext cx="8010525" cy="4800600"/>
          </a:xfrm>
        </p:spPr>
        <p:txBody>
          <a:bodyPr/>
          <a:lstStyle/>
          <a:p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3. Back-End</a:t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>    </a:t>
            </a:r>
            <a:r>
              <a:rPr lang="de-DE" altLang="de-DE" sz="2400" cap="none" dirty="0">
                <a:latin typeface="Arial" charset="0"/>
                <a:cs typeface="Arial" charset="0"/>
              </a:rPr>
              <a:t>a. Anforderung</a:t>
            </a: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r>
              <a:rPr lang="de-DE" altLang="de-DE" cap="none" dirty="0">
                <a:latin typeface="Arial" charset="0"/>
                <a:cs typeface="Arial" charset="0"/>
              </a:rPr>
              <a:t/>
            </a:r>
            <a:br>
              <a:rPr lang="de-DE" altLang="de-DE" cap="none" dirty="0">
                <a:latin typeface="Arial" charset="0"/>
                <a:cs typeface="Arial" charset="0"/>
              </a:rPr>
            </a:br>
            <a:endParaRPr lang="de-DE" altLang="de-DE" cap="none" dirty="0">
              <a:latin typeface="Arial" charset="0"/>
              <a:cs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05624E-28A9-428D-91D3-05302AB0B29D}"/>
              </a:ext>
            </a:extLst>
          </p:cNvPr>
          <p:cNvSpPr txBox="1"/>
          <p:nvPr/>
        </p:nvSpPr>
        <p:spPr>
          <a:xfrm>
            <a:off x="447675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10124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20" y="6457890"/>
            <a:ext cx="442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https://www.google.de/imgres?imgurl=https%3A%2F%2Fqph.ec.quoracdn.net%2Fmain-qimg-09f5cf57e8c9de343282f1fa84f33345-c&amp;imgrefurl=https%3A%2F%2Fwww.quora.com%2FHow-hard-is-it-to-switch-from-being-a-front-end-developer-to-back-end&amp;docid=HL9cwS0jG7J37M&amp;tbnid=tXfvMRDMYgwphM%3A&amp;vet=10ahUKEwiV7dr6kfzYAhWHyKQKHV23ABwQMwg0KAEwAQ..i&amp;w=482&amp;h=320&amp;bih=769&amp;biw=1600&amp;q=backend%20developer%20&amp;ved=0ahUKEwiV7dr6kfzYAhWHyKQKHV23ABwQMwg0KAEwAQ&amp;iact=mrc&amp;uact=8#h=320&amp;imgdii=8ZeCnnzcnkyQmM:&amp;vet=10ahUKEwiV7dr6kfzYAhWHyKQKHV23ABwQMwg0KAEwAQ..i&amp;w=482</a:t>
            </a:r>
          </a:p>
        </p:txBody>
      </p:sp>
    </p:spTree>
    <p:extLst>
      <p:ext uri="{BB962C8B-B14F-4D97-AF65-F5344CB8AC3E}">
        <p14:creationId xmlns:p14="http://schemas.microsoft.com/office/powerpoint/2010/main" val="417316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46" y="3222793"/>
            <a:ext cx="6070294" cy="2867671"/>
          </a:xfrm>
          <a:prstGeom prst="rect">
            <a:avLst/>
          </a:prstGeom>
        </p:spPr>
      </p:pic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ANFORDERUNG FAKTEN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57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696598"/>
            <a:ext cx="5887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Themenbasierte</a:t>
            </a:r>
            <a:r>
              <a:rPr lang="en-US" sz="1600" dirty="0"/>
              <a:t>, </a:t>
            </a:r>
            <a:r>
              <a:rPr lang="en-US" sz="1600" dirty="0" err="1"/>
              <a:t>zum</a:t>
            </a:r>
            <a:r>
              <a:rPr lang="en-US" sz="1600" dirty="0"/>
              <a:t> Level </a:t>
            </a:r>
            <a:r>
              <a:rPr lang="en-US" sz="1600" dirty="0" err="1"/>
              <a:t>passende</a:t>
            </a:r>
            <a:r>
              <a:rPr lang="en-US" sz="1600" dirty="0"/>
              <a:t> </a:t>
            </a:r>
            <a:r>
              <a:rPr lang="en-US" sz="1600" dirty="0" err="1"/>
              <a:t>Fakten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Fakten</a:t>
            </a:r>
            <a:r>
              <a:rPr lang="en-US" sz="1600" dirty="0"/>
              <a:t> </a:t>
            </a:r>
            <a:r>
              <a:rPr lang="en-US" sz="1600" dirty="0" err="1"/>
              <a:t>zuf</a:t>
            </a:r>
            <a:r>
              <a:rPr lang="de-DE" sz="1600" dirty="0"/>
              <a:t>ällig gewählt (nicht immer die gleichen)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Fakten sollen durch das FE neu erstellt werden können</a:t>
            </a:r>
          </a:p>
        </p:txBody>
      </p:sp>
    </p:spTree>
    <p:extLst>
      <p:ext uri="{BB962C8B-B14F-4D97-AF65-F5344CB8AC3E}">
        <p14:creationId xmlns:p14="http://schemas.microsoft.com/office/powerpoint/2010/main" val="2330226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ANFORDERUNG QUIZ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58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Quiz am Ende des jeweiligen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Quiz mit 3 Fragen passend zu den Fakten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Jede Frage 4 Antwortmöglichkeiten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Ein</a:t>
            </a:r>
            <a:r>
              <a:rPr lang="en-US" sz="1600" dirty="0"/>
              <a:t> </a:t>
            </a:r>
            <a:r>
              <a:rPr lang="en-US" sz="1600" dirty="0" err="1"/>
              <a:t>Fehlversuch</a:t>
            </a:r>
            <a:r>
              <a:rPr lang="en-US" sz="1600" dirty="0"/>
              <a:t> </a:t>
            </a:r>
            <a:r>
              <a:rPr lang="en-US" sz="1600" dirty="0" err="1"/>
              <a:t>erlaubt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75" y="3384178"/>
            <a:ext cx="5045725" cy="250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5" y="3999731"/>
            <a:ext cx="198147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6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IDEE &amp; TECHNISCHE ARCHITEKTUR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59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HTML </a:t>
            </a:r>
            <a:r>
              <a:rPr lang="en-US" sz="1600" dirty="0" err="1"/>
              <a:t>Eingabeformular</a:t>
            </a:r>
            <a:r>
              <a:rPr lang="en-US" sz="1600" dirty="0"/>
              <a:t> 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JAVA als Serverseitige Programmiersprache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Spring MVC Framework 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JSP </a:t>
            </a:r>
            <a:r>
              <a:rPr lang="de-DE" sz="1600" dirty="0"/>
              <a:t>für die erzeuging ders HTML Eingabeformulars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JSON Datei als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65" y="1992363"/>
            <a:ext cx="3210829" cy="3981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64206"/>
            <a:ext cx="2457450" cy="143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5802481"/>
            <a:ext cx="1403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/>
              <a:t>http://3.bp.blogspot.com/-bfEm-gTkWnE/VjXuAZCPnDI/AAAAAAAAJ5A/RomTIRxBC94/s1600/Logo_Spring_258x151.png</a:t>
            </a:r>
          </a:p>
        </p:txBody>
      </p:sp>
    </p:spTree>
    <p:extLst>
      <p:ext uri="{BB962C8B-B14F-4D97-AF65-F5344CB8AC3E}">
        <p14:creationId xmlns:p14="http://schemas.microsoft.com/office/powerpoint/2010/main" val="42979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3" y="1908000"/>
            <a:ext cx="8089657" cy="4499150"/>
          </a:xfrm>
        </p:spPr>
        <p:txBody>
          <a:bodyPr/>
          <a:lstStyle/>
          <a:p>
            <a:r>
              <a:rPr lang="de-DE" dirty="0"/>
              <a:t>Spiel mit Fokus auf Spielspaß und nicht auf lernen</a:t>
            </a:r>
          </a:p>
          <a:p>
            <a:pPr lvl="1"/>
            <a:r>
              <a:rPr lang="de-DE" dirty="0"/>
              <a:t>Schüler soll den Eindruck bekommen, ein Spiel zu spielen</a:t>
            </a:r>
          </a:p>
          <a:p>
            <a:pPr lvl="1"/>
            <a:r>
              <a:rPr lang="de-DE" dirty="0"/>
              <a:t>Schüler soll nicht denken es ginge im die Inhalte der Stadt Wiesbaden</a:t>
            </a:r>
          </a:p>
          <a:p>
            <a:r>
              <a:rPr lang="de-DE" dirty="0"/>
              <a:t>Wissen soll unbemerkt aufgenommen und eingesetzt werden</a:t>
            </a:r>
          </a:p>
          <a:p>
            <a:pPr lvl="1"/>
            <a:r>
              <a:rPr lang="de-DE" dirty="0"/>
              <a:t>Leichter Transfer des Wissens um den Lernerfolg zu steigern</a:t>
            </a:r>
          </a:p>
          <a:p>
            <a:r>
              <a:rPr lang="de-DE" dirty="0"/>
              <a:t>Inhalte des Spieles sollen variieren</a:t>
            </a:r>
          </a:p>
          <a:p>
            <a:pPr lvl="1"/>
            <a:r>
              <a:rPr lang="de-DE" dirty="0"/>
              <a:t>Der Inhalt wird zufällig gewählt</a:t>
            </a:r>
          </a:p>
          <a:p>
            <a:pPr lvl="2"/>
            <a:r>
              <a:rPr lang="de-DE" dirty="0"/>
              <a:t>Gleiches Level 2 mal </a:t>
            </a:r>
            <a:r>
              <a:rPr lang="de-DE" dirty="0">
                <a:sym typeface="Wingdings" panose="05000000000000000000" pitchFamily="2" charset="2"/>
              </a:rPr>
              <a:t> Jeweils verschiedener Inhalt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0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IDEE &amp; TECHNISCHE ARCHITEKTUR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60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1410" y="551876"/>
            <a:ext cx="4670464" cy="62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30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IDEE &amp; TECHNISCHE ARCHITEKTUR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61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E57A45-D450-4EC6-B63F-06048684DA3C}"/>
              </a:ext>
            </a:extLst>
          </p:cNvPr>
          <p:cNvSpPr txBox="1"/>
          <p:nvPr/>
        </p:nvSpPr>
        <p:spPr>
          <a:xfrm>
            <a:off x="360948" y="6246039"/>
            <a:ext cx="832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Team </a:t>
            </a:r>
            <a:r>
              <a:rPr lang="de-DE" sz="1200" dirty="0" err="1"/>
              <a:t>OneNil</a:t>
            </a:r>
            <a:r>
              <a:rPr lang="de-DE" sz="1200" dirty="0"/>
              <a:t>:  </a:t>
            </a:r>
            <a:r>
              <a:rPr lang="de-DE" sz="1200" dirty="0" err="1"/>
              <a:t>Abasin</a:t>
            </a:r>
            <a:r>
              <a:rPr lang="de-DE" sz="1200" dirty="0"/>
              <a:t> Halim, Eren Yildiz, Mirco </a:t>
            </a:r>
            <a:r>
              <a:rPr lang="de-DE" sz="1200" dirty="0" err="1"/>
              <a:t>Cesarano</a:t>
            </a:r>
            <a:r>
              <a:rPr lang="de-DE" sz="1200" dirty="0"/>
              <a:t>, Tobias Pawlik, </a:t>
            </a:r>
            <a:r>
              <a:rPr lang="de-DE" sz="1200" dirty="0" err="1"/>
              <a:t>Zhivko</a:t>
            </a:r>
            <a:r>
              <a:rPr lang="de-DE" sz="1200" dirty="0"/>
              <a:t> </a:t>
            </a:r>
            <a:r>
              <a:rPr lang="de-DE" sz="1200" dirty="0" err="1"/>
              <a:t>Antonov</a:t>
            </a:r>
            <a:endParaRPr lang="de-DE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9" y="1582817"/>
            <a:ext cx="6609009" cy="44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2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IDEE &amp; TECHNISCHE ARCHITEKTUR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62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8" y="1971340"/>
            <a:ext cx="8419104" cy="33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6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 bwMode="auto">
          <a:xfrm>
            <a:off x="447675" y="381000"/>
            <a:ext cx="5688013" cy="873125"/>
          </a:xfrm>
        </p:spPr>
        <p:txBody>
          <a:bodyPr/>
          <a:lstStyle/>
          <a:p>
            <a:pPr eaLnBrk="1" hangingPunct="1"/>
            <a:r>
              <a:rPr lang="de-DE" altLang="de-DE" cap="none" dirty="0">
                <a:latin typeface="Arial" charset="0"/>
              </a:rPr>
              <a:t>IDEE &amp; TECHNISCHE ARCHITEKTUR</a:t>
            </a:r>
          </a:p>
        </p:txBody>
      </p:sp>
      <p:sp>
        <p:nvSpPr>
          <p:cNvPr id="7172" name="Foliennummernplatzhalt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9B2F3A-2320-46C7-B335-0004B2512526}" type="slidenum">
              <a:rPr lang="de-DE" altLang="de-DE">
                <a:solidFill>
                  <a:schemeClr val="bg2"/>
                </a:solidFill>
              </a:rPr>
              <a:pPr eaLnBrk="1" hangingPunct="1"/>
              <a:t>63</a:t>
            </a:fld>
            <a:endParaRPr lang="de-DE" altLang="de-DE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352853"/>
            <a:ext cx="5887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7" y="1669624"/>
            <a:ext cx="8640381" cy="207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" y="3884863"/>
            <a:ext cx="8601272" cy="20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9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287B609-329C-447B-8974-FD792D79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für eure Aufmerksamkeit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B42FA-0058-4046-9E2E-6796F4BBF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B29632-A7E2-44E7-A0ED-1C925787B1BD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  <p:pic>
        <p:nvPicPr>
          <p:cNvPr id="1026" name="Picture 2" descr="Bildergebnis für kinder jubeln">
            <a:extLst>
              <a:ext uri="{FF2B5EF4-FFF2-40B4-BE49-F238E27FC236}">
                <a16:creationId xmlns:a16="http://schemas.microsoft.com/office/drawing/2014/main" id="{DAF4B928-B56A-481A-A97A-12A5A350D7A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2" b="9022"/>
          <a:stretch>
            <a:fillRect/>
          </a:stretch>
        </p:blipFill>
        <p:spPr bwMode="auto">
          <a:xfrm>
            <a:off x="441324" y="1500037"/>
            <a:ext cx="8245476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Spielkonzept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3" y="1908000"/>
            <a:ext cx="8089657" cy="4499150"/>
          </a:xfrm>
        </p:spPr>
        <p:txBody>
          <a:bodyPr/>
          <a:lstStyle/>
          <a:p>
            <a:r>
              <a:rPr lang="de-DE" dirty="0"/>
              <a:t>Jump &amp; Run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Bekanntes und durchgesetztes Spielegenre als Grundlage</a:t>
            </a:r>
          </a:p>
          <a:p>
            <a:r>
              <a:rPr lang="de-DE" dirty="0">
                <a:sym typeface="Wingdings" panose="05000000000000000000" pitchFamily="2" charset="2"/>
              </a:rPr>
              <a:t>Erweitert durch weitere Spielmechanismen und Inhalten der Stadt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Level orientieren sich an Themen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Inhalte lassen sich durch Admin erweitern / </a:t>
            </a:r>
            <a:r>
              <a:rPr lang="de-DE" dirty="0" smtClean="0">
                <a:sym typeface="Wingdings" panose="05000000000000000000" pitchFamily="2" charset="2"/>
              </a:rPr>
              <a:t>anpassen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Erlerntes Wissen wird am Ende der Level abgefragt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8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Umsetzung: Bürgermeister Run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7673" y="1908000"/>
            <a:ext cx="6041049" cy="4499150"/>
          </a:xfrm>
        </p:spPr>
        <p:txBody>
          <a:bodyPr>
            <a:normAutofit/>
          </a:bodyPr>
          <a:lstStyle/>
          <a:p>
            <a:r>
              <a:rPr lang="de-DE" dirty="0"/>
              <a:t>Name: Bürgermeister Run</a:t>
            </a:r>
          </a:p>
          <a:p>
            <a:pPr lvl="1"/>
            <a:r>
              <a:rPr lang="de-DE" dirty="0"/>
              <a:t>Hauptfigur ist Bürgermeister nachempfunden</a:t>
            </a:r>
          </a:p>
          <a:p>
            <a:r>
              <a:rPr lang="de-DE" dirty="0"/>
              <a:t>Jump &amp; Run Elemente</a:t>
            </a:r>
          </a:p>
          <a:p>
            <a:pPr lvl="1"/>
            <a:r>
              <a:rPr lang="de-DE" dirty="0"/>
              <a:t>Steuerung</a:t>
            </a:r>
          </a:p>
          <a:p>
            <a:pPr lvl="1"/>
            <a:r>
              <a:rPr lang="de-DE" dirty="0"/>
              <a:t>Welt</a:t>
            </a:r>
          </a:p>
          <a:p>
            <a:pPr lvl="1"/>
            <a:r>
              <a:rPr lang="de-DE" dirty="0" smtClean="0"/>
              <a:t>Hilfsmittel (Papierkugel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Gegner</a:t>
            </a:r>
          </a:p>
          <a:p>
            <a:pPr lvl="1"/>
            <a:r>
              <a:rPr lang="de-DE" dirty="0"/>
              <a:t>Münzen (</a:t>
            </a:r>
            <a:r>
              <a:rPr lang="de-DE" dirty="0" err="1"/>
              <a:t>Coins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Punktesystem</a:t>
            </a:r>
          </a:p>
          <a:p>
            <a:pPr lvl="1"/>
            <a:r>
              <a:rPr lang="de-DE" dirty="0"/>
              <a:t>Leben</a:t>
            </a:r>
          </a:p>
          <a:p>
            <a:pPr lvl="1"/>
            <a:r>
              <a:rPr lang="de-DE" dirty="0"/>
              <a:t>Checkpoints</a:t>
            </a:r>
          </a:p>
          <a:p>
            <a:r>
              <a:rPr lang="de-DE" dirty="0"/>
              <a:t>Erweiterung des Spielkonzepts</a:t>
            </a:r>
          </a:p>
          <a:p>
            <a:pPr lvl="1"/>
            <a:r>
              <a:rPr lang="de-DE" dirty="0"/>
              <a:t>Kisten welche Fakten liefern</a:t>
            </a:r>
          </a:p>
          <a:p>
            <a:pPr lvl="1"/>
            <a:r>
              <a:rPr lang="de-DE" dirty="0"/>
              <a:t>Fragen am Ende des Levels um dieses abzuschließen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85" y="1395046"/>
            <a:ext cx="1514475" cy="1905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18" y="1481751"/>
            <a:ext cx="1097964" cy="1731590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7194207" y="2190383"/>
            <a:ext cx="423863" cy="31432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47673" y="6354604"/>
            <a:ext cx="5941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*https://www.wiesbaden.de/vv/oe/01/141010100000002261.php</a:t>
            </a:r>
          </a:p>
          <a:p>
            <a:r>
              <a:rPr lang="de-DE" sz="1000" dirty="0"/>
              <a:t>.</a:t>
            </a:r>
            <a:r>
              <a:rPr lang="de-DE" sz="1000" dirty="0" err="1"/>
              <a:t>media</a:t>
            </a:r>
            <a:r>
              <a:rPr lang="de-DE" sz="1000" dirty="0"/>
              <a:t>/110175/141010100000110175.jpg.scaled/c78bbbcb87f38ee87d1a7bbcc238164d.jpg, 28.01.18</a:t>
            </a:r>
          </a:p>
        </p:txBody>
      </p:sp>
    </p:spTree>
    <p:extLst>
      <p:ext uri="{BB962C8B-B14F-4D97-AF65-F5344CB8AC3E}">
        <p14:creationId xmlns:p14="http://schemas.microsoft.com/office/powerpoint/2010/main" val="17776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&amp; Run Element - Steuerung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52F66F-CFB4-4823-99E6-2C3A5B272D0D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t="23837" r="6051" b="11476"/>
          <a:stretch/>
        </p:blipFill>
        <p:spPr>
          <a:xfrm>
            <a:off x="920774" y="1811215"/>
            <a:ext cx="7080226" cy="4237892"/>
          </a:xfrm>
        </p:spPr>
      </p:pic>
    </p:spTree>
    <p:extLst>
      <p:ext uri="{BB962C8B-B14F-4D97-AF65-F5344CB8AC3E}">
        <p14:creationId xmlns:p14="http://schemas.microsoft.com/office/powerpoint/2010/main" val="15979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Vorlage_rot">
  <a:themeElements>
    <a:clrScheme name="Hochschule Rhein Main 1">
      <a:dk1>
        <a:srgbClr val="46413C"/>
      </a:dk1>
      <a:lt1>
        <a:sysClr val="window" lastClr="FFFFFF"/>
      </a:lt1>
      <a:dk2>
        <a:srgbClr val="46413C"/>
      </a:dk2>
      <a:lt2>
        <a:srgbClr val="AAA5A0"/>
      </a:lt2>
      <a:accent1>
        <a:srgbClr val="009682"/>
      </a:accent1>
      <a:accent2>
        <a:srgbClr val="4BBEE1"/>
      </a:accent2>
      <a:accent3>
        <a:srgbClr val="9BC328"/>
      </a:accent3>
      <a:accent4>
        <a:srgbClr val="412882"/>
      </a:accent4>
      <a:accent5>
        <a:srgbClr val="821450"/>
      </a:accent5>
      <a:accent6>
        <a:srgbClr val="FF8200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Hochschule Rhein Main 1">
    <a:dk1>
      <a:srgbClr val="46413C"/>
    </a:dk1>
    <a:lt1>
      <a:sysClr val="window" lastClr="FFFFFF"/>
    </a:lt1>
    <a:dk2>
      <a:srgbClr val="46413C"/>
    </a:dk2>
    <a:lt2>
      <a:srgbClr val="AAA5A0"/>
    </a:lt2>
    <a:accent1>
      <a:srgbClr val="009682"/>
    </a:accent1>
    <a:accent2>
      <a:srgbClr val="4BBEE1"/>
    </a:accent2>
    <a:accent3>
      <a:srgbClr val="9BC328"/>
    </a:accent3>
    <a:accent4>
      <a:srgbClr val="412882"/>
    </a:accent4>
    <a:accent5>
      <a:srgbClr val="821450"/>
    </a:accent5>
    <a:accent6>
      <a:srgbClr val="FF8200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PPT_Vorlage_rot</Template>
  <TotalTime>0</TotalTime>
  <Words>1600</Words>
  <Application>Microsoft Office PowerPoint</Application>
  <PresentationFormat>Bildschirmpräsentation (4:3)</PresentationFormat>
  <Paragraphs>464</Paragraphs>
  <Slides>64</Slides>
  <Notes>0</Notes>
  <HiddenSlides>0</HiddenSlides>
  <MMClips>6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1" baseType="lpstr">
      <vt:lpstr>ＭＳ Ｐゴシック</vt:lpstr>
      <vt:lpstr>Arial</vt:lpstr>
      <vt:lpstr>Calibri</vt:lpstr>
      <vt:lpstr>Times New Roman</vt:lpstr>
      <vt:lpstr>Wingdings</vt:lpstr>
      <vt:lpstr>PPT_Vorlage_rot</vt:lpstr>
      <vt:lpstr>Image</vt:lpstr>
      <vt:lpstr> Wahlprojekt im Fachbereich DCSM WS17/18  Jump and Run E-Learning Spiel  Bürgermeister Run </vt:lpstr>
      <vt:lpstr>Inhalt  1. Idee, Konzept und Design  a. Idee und Konzept  b. Design und Sprites  2. Front-End       a. Tiledmap Integration      b. Objekte      c. Hauptmenü      d. Sounds      e. Funktionalitäten des Bürgermeisters  3. Back-End  a. Anforderung  b. Idee und technische Architektur      </vt:lpstr>
      <vt:lpstr>    1. Idee, Konzept und Design    </vt:lpstr>
      <vt:lpstr>    1. Idee, Konzept und Design     a. Idee und Konzept   </vt:lpstr>
      <vt:lpstr>Anforderungen</vt:lpstr>
      <vt:lpstr>Spielidee</vt:lpstr>
      <vt:lpstr>Spielkonzept</vt:lpstr>
      <vt:lpstr>Umsetzung: Bürgermeister Run</vt:lpstr>
      <vt:lpstr>Jump &amp; Run Element - Steuerung</vt:lpstr>
      <vt:lpstr>Jump &amp; Run Element - Welt</vt:lpstr>
      <vt:lpstr>Jump &amp; Run Element - Hilfsmittel</vt:lpstr>
      <vt:lpstr>Jump &amp; Run Element - Gegner</vt:lpstr>
      <vt:lpstr>Jump &amp; Run Element – Münzen (Coins)</vt:lpstr>
      <vt:lpstr>Jump &amp; Run Element – Punktesystem</vt:lpstr>
      <vt:lpstr>Jump &amp; Run Element – Leben</vt:lpstr>
      <vt:lpstr>Jump &amp; Run Element – Checkpoints</vt:lpstr>
      <vt:lpstr>Erweiterung des Spielkonzepts - Kisten</vt:lpstr>
      <vt:lpstr>Erweiterung des Spielkonzepts - Fragen</vt:lpstr>
      <vt:lpstr>Erweiterung des Spielkonzepts - Fragen</vt:lpstr>
      <vt:lpstr>    1. Idee, Konzept und Design     b. Design und Sprites   </vt:lpstr>
      <vt:lpstr>Spritesheets und Bilder</vt:lpstr>
      <vt:lpstr>Entstehung der Figuren</vt:lpstr>
      <vt:lpstr>Genutztes Tool</vt:lpstr>
      <vt:lpstr>Zeichnungen</vt:lpstr>
      <vt:lpstr>    2. Front-End      a. Tiledmap Integration    </vt:lpstr>
      <vt:lpstr>Gestalten der karte</vt:lpstr>
      <vt:lpstr>Ziel</vt:lpstr>
      <vt:lpstr>ERGEBNIS</vt:lpstr>
      <vt:lpstr>Umsetzung - BOOTSTATE</vt:lpstr>
      <vt:lpstr>Umsetzung - Loadingstate</vt:lpstr>
      <vt:lpstr>Umsetzung - TILEDstate</vt:lpstr>
      <vt:lpstr>Tiledmap - objektlayer</vt:lpstr>
      <vt:lpstr>    2. Front-End      b. Objekte    </vt:lpstr>
      <vt:lpstr>Prefab-klassen</vt:lpstr>
      <vt:lpstr>COIN</vt:lpstr>
      <vt:lpstr>Weitere OBJEKTE</vt:lpstr>
      <vt:lpstr>Besondere Objekte – Enemy I</vt:lpstr>
      <vt:lpstr>Besondere Objekte – Enemy II</vt:lpstr>
      <vt:lpstr>Besondere Objekte – Enemy III</vt:lpstr>
      <vt:lpstr>Destroyobjekte</vt:lpstr>
      <vt:lpstr>    2. Front-End      c. Hauptmenü    </vt:lpstr>
      <vt:lpstr>Main-Menü</vt:lpstr>
      <vt:lpstr>Optionen</vt:lpstr>
      <vt:lpstr>Optionen - Steuerung</vt:lpstr>
      <vt:lpstr>Optionen - Anleitung</vt:lpstr>
      <vt:lpstr>    2. Front-End      d. Sounds    </vt:lpstr>
      <vt:lpstr>Sounds - Playerklasse</vt:lpstr>
      <vt:lpstr>Restliche Sounds </vt:lpstr>
      <vt:lpstr>    2. Front-End      e. Funktionalitäten des Bürgermeisters    </vt:lpstr>
      <vt:lpstr>DIE KLASSE PLAYER</vt:lpstr>
      <vt:lpstr>DIE KLASSE PLAYER</vt:lpstr>
      <vt:lpstr>DIE KLASSE PLAYER</vt:lpstr>
      <vt:lpstr>DIE KLASSE PLAYER</vt:lpstr>
      <vt:lpstr>DIE KLASSE PLAYER</vt:lpstr>
      <vt:lpstr>    3. Back-End     a. Anforderung    </vt:lpstr>
      <vt:lpstr>PowerPoint-Präsentation</vt:lpstr>
      <vt:lpstr>ANFORDERUNG FAKTEN</vt:lpstr>
      <vt:lpstr>ANFORDERUNG QUIZ</vt:lpstr>
      <vt:lpstr>IDEE &amp; TECHNISCHE ARCHITEKTUR</vt:lpstr>
      <vt:lpstr>IDEE &amp; TECHNISCHE ARCHITEKTUR</vt:lpstr>
      <vt:lpstr>IDEE &amp; TECHNISCHE ARCHITEKTUR</vt:lpstr>
      <vt:lpstr>IDEE &amp; TECHNISCHE ARCHITEKTUR</vt:lpstr>
      <vt:lpstr>IDEE &amp; TECHNISCHE ARCHITEKTUR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XX.XX.2013 TITEL DER PRÄSENTATION   Hier steht eine Unterüberschrift der Titelseite</dc:title>
  <dc:creator>schott</dc:creator>
  <cp:lastModifiedBy>Mirco</cp:lastModifiedBy>
  <cp:revision>273</cp:revision>
  <cp:lastPrinted>2009-10-13T12:07:43Z</cp:lastPrinted>
  <dcterms:created xsi:type="dcterms:W3CDTF">2014-09-03T09:15:42Z</dcterms:created>
  <dcterms:modified xsi:type="dcterms:W3CDTF">2018-01-30T00:00:01Z</dcterms:modified>
</cp:coreProperties>
</file>